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4.xml" ContentType="application/vnd.openxmlformats-officedocument.presentationml.notesSlide+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9.xml" ContentType="application/vnd.openxmlformats-officedocument.presentationml.comment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68" r:id="rId4"/>
    <p:sldId id="275" r:id="rId5"/>
    <p:sldId id="258" r:id="rId6"/>
    <p:sldId id="264" r:id="rId7"/>
    <p:sldId id="259" r:id="rId8"/>
    <p:sldId id="296" r:id="rId9"/>
    <p:sldId id="260" r:id="rId10"/>
    <p:sldId id="283" r:id="rId11"/>
    <p:sldId id="261" r:id="rId12"/>
    <p:sldId id="262" r:id="rId13"/>
    <p:sldId id="263" r:id="rId14"/>
    <p:sldId id="291" r:id="rId15"/>
    <p:sldId id="292" r:id="rId16"/>
    <p:sldId id="297" r:id="rId17"/>
    <p:sldId id="298" r:id="rId18"/>
    <p:sldId id="265" r:id="rId19"/>
    <p:sldId id="288" r:id="rId20"/>
    <p:sldId id="289" r:id="rId21"/>
    <p:sldId id="290" r:id="rId22"/>
    <p:sldId id="269" r:id="rId23"/>
    <p:sldId id="270" r:id="rId24"/>
    <p:sldId id="271" r:id="rId25"/>
    <p:sldId id="272" r:id="rId26"/>
    <p:sldId id="266" r:id="rId27"/>
    <p:sldId id="267" r:id="rId28"/>
    <p:sldId id="274" r:id="rId29"/>
    <p:sldId id="273" r:id="rId30"/>
    <p:sldId id="293" r:id="rId31"/>
    <p:sldId id="294" r:id="rId32"/>
    <p:sldId id="295" r:id="rId33"/>
    <p:sldId id="276" r:id="rId34"/>
    <p:sldId id="277" r:id="rId35"/>
    <p:sldId id="284" r:id="rId36"/>
    <p:sldId id="278" r:id="rId37"/>
    <p:sldId id="285" r:id="rId38"/>
    <p:sldId id="286" r:id="rId39"/>
    <p:sldId id="279" r:id="rId40"/>
    <p:sldId id="280"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ng Hui'en" initials="CHE"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p:cViewPr varScale="1">
        <p:scale>
          <a:sx n="69" d="100"/>
          <a:sy n="69" d="100"/>
        </p:scale>
        <p:origin x="140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9-07-05T00:19:04.890" idx="3">
    <p:pos x="10" y="10"/>
    <p:text>Title of slide should be “Types of Nutrition.”
I think you should introduce this slide first before zooming in to photosynthesis, since this slide introduces nutrition in general. So maybe you can shift this slide to slide 3.
Another suggestion is to talk about heterotrophic nutrition first before autotrophic, reason being that the class has covered animal nutrition already. So it's good to revise past knowledge first, then bring up new knowledge.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09-07-05T00:17:39.609" idx="2">
    <p:pos x="10" y="10"/>
    <p:text>The text for the equation is a bit too small. You may need to put it on a separate slide. Try to keep font size to a minimum of 26 (Arial / Calibri) so that students at the back can see your slides clearly.</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09-07-05T00:20:57.468" idx="4">
    <p:pos x="10" y="10"/>
    <p:text>Please use "light-dependent stage" and "light-independent stage" as the main keywords. I prefer them to learn these terms instead of "light" and "dark stage" because "dark stage" still can occur in the light. However, introduce to them "light stage" and "dark stage" as these terms can be used in exam questions, but ask them to write answers using the first 2 options.</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09-07-05T00:21:38.062" idx="5">
    <p:pos x="10" y="10"/>
    <p:text>Same here, please change title "Light Stage" to "Light-dependent stage." Similarly for subsequent slides - don't want to populate your powerpoint with repeated comments.</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09-07-05T00:29:17.296" idx="8">
    <p:pos x="10" y="10"/>
    <p:text>I think you missed out Investigations 7.6, 7.7 and 7.8.
You may want to go through the individual experiments, and then go through the theoretical results (as according to your subsequent slides). That way when you go through the graphs, they can understand the results in the context of the experiment. Can also help to build up SPA skill 2.</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09-07-05T00:23:19.796" idx="6">
    <p:pos x="10" y="10"/>
    <p:text>Bear in mind that you will have to go through the graphs with the students in detail, before you can ask them the questions. They are not so familiar with graphs as it was only taught in sec 2 math, so they will need you to explain the axes of the graph and what they mean etc. At least explain the first graph in detail, then for subsequent graphs you can ask them questions to guide them to be able to interpret graphs on their own.</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09-07-05T00:24:28.921" idx="7">
    <p:pos x="10" y="10"/>
    <p:text>Your answer to the second question doesn't really make sense. I think maybe you made a mistake? Please check.</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09-07-05T00:31:15.406" idx="11">
    <p:pos x="10" y="10"/>
    <p:text>Again, text is too small, so maybe instead of 2 slides on adaptations, you may need 3.</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09-07-05T00:30:35.640" idx="9">
    <p:pos x="10" y="10"/>
    <p:text>Fonts are waaaaay too small. You will have to separate the two columns of the table into 2 separate slides. However, the table idea is good, so in their notes, it can be in the form of a table so that they can remember the comparison.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DCC4FC6-F6A9-4CBC-A4FB-F6C56106D552}" type="datetimeFigureOut">
              <a:rPr lang="en-US"/>
              <a:pPr>
                <a:defRPr/>
              </a:pPr>
              <a:t>3/14/2020</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SG"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SG"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12BB17D-AA63-449D-A043-4CA59D7DD649}" type="slidenum">
              <a:rPr lang="en-SG"/>
              <a:pPr>
                <a:defRPr/>
              </a:pPr>
              <a:t>‹#›</a:t>
            </a:fld>
            <a:endParaRPr lang="en-SG"/>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SG" smtClean="0"/>
              <a:t>Ask them what are the stages of holozoic nutrition – ingestion, digestion, absorption, assimilation</a:t>
            </a: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8F5293-88C1-40A0-9390-F4535A079D22}" type="slidenum">
              <a:rPr lang="en-SG" smtClean="0"/>
              <a:pPr fontAlgn="base">
                <a:spcBef>
                  <a:spcPct val="0"/>
                </a:spcBef>
                <a:spcAft>
                  <a:spcPct val="0"/>
                </a:spcAft>
                <a:defRPr/>
              </a:pPr>
              <a:t>3</a:t>
            </a:fld>
            <a:endParaRPr lang="en-SG"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SG" smtClean="0"/>
              <a:t>Break class into 4 groups during Thurs period (10mins), then present during Friday class.</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1B8249-CE98-4CD5-8C08-8841AB5BB659}" type="slidenum">
              <a:rPr lang="en-SG" smtClean="0"/>
              <a:pPr fontAlgn="base">
                <a:spcBef>
                  <a:spcPct val="0"/>
                </a:spcBef>
                <a:spcAft>
                  <a:spcPct val="0"/>
                </a:spcAft>
                <a:defRPr/>
              </a:pPr>
              <a:t>7</a:t>
            </a:fld>
            <a:endParaRPr lang="en-SG"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b="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SG" smtClean="0"/>
              <a:t>Remember enzymes. Intend to go through exp 7.6-7.8 here by </a:t>
            </a: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A07D47-65A8-4278-AEAD-4C1A00692FE3}" type="slidenum">
              <a:rPr lang="en-SG" smtClean="0"/>
              <a:pPr fontAlgn="base">
                <a:spcBef>
                  <a:spcPct val="0"/>
                </a:spcBef>
                <a:spcAft>
                  <a:spcPct val="0"/>
                </a:spcAft>
                <a:defRPr/>
              </a:pPr>
              <a:t>18</a:t>
            </a:fld>
            <a:endParaRPr lang="en-SG"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SG" smtClean="0"/>
              <a:t>Refer to diagram (infer function) and ask class to come up with differences between guard cells and epidermal cells. (shape, chloroplasts, diffusion of gases, cell wall). Go through in next slide.</a:t>
            </a: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DC09F1-A7FB-4F9E-947D-4A90C59D3483}" type="slidenum">
              <a:rPr lang="en-SG" smtClean="0"/>
              <a:pPr fontAlgn="base">
                <a:spcBef>
                  <a:spcPct val="0"/>
                </a:spcBef>
                <a:spcAft>
                  <a:spcPct val="0"/>
                </a:spcAft>
                <a:defRPr/>
              </a:pPr>
              <a:t>33</a:t>
            </a:fld>
            <a:endParaRPr lang="en-SG"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SG"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05719E-432E-408C-85FC-8CD237359065}" type="slidenum">
              <a:rPr lang="en-SG" smtClean="0"/>
              <a:pPr fontAlgn="base">
                <a:spcBef>
                  <a:spcPct val="0"/>
                </a:spcBef>
                <a:spcAft>
                  <a:spcPct val="0"/>
                </a:spcAft>
                <a:defRPr/>
              </a:pPr>
              <a:t>34</a:t>
            </a:fld>
            <a:endParaRPr lang="en-SG"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SG" smtClean="0"/>
              <a:t>Recap: what do plants need for photosynthesis? (CO2, water, sunlight)</a:t>
            </a:r>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5B3BB8-064D-4622-91A1-62D30CE6F6D4}" type="slidenum">
              <a:rPr lang="en-SG" smtClean="0"/>
              <a:pPr fontAlgn="base">
                <a:spcBef>
                  <a:spcPct val="0"/>
                </a:spcBef>
                <a:spcAft>
                  <a:spcPct val="0"/>
                </a:spcAft>
                <a:defRPr/>
              </a:pPr>
              <a:t>39</a:t>
            </a:fld>
            <a:endParaRPr lang="en-SG"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lvl1pPr>
              <a:defRPr/>
            </a:lvl1pPr>
          </a:lstStyle>
          <a:p>
            <a:pPr>
              <a:defRPr/>
            </a:pPr>
            <a:fld id="{7D2FF6C0-3311-43FD-9C00-ED3F8262996B}" type="datetimeFigureOut">
              <a:rPr lang="en-US"/>
              <a:pPr>
                <a:defRPr/>
              </a:pPr>
              <a:t>3/14/2020</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pPr>
              <a:defRPr/>
            </a:pPr>
            <a:fld id="{7E33A177-06FA-44A2-8F9F-28EEDF9300A5}" type="slidenum">
              <a:rPr lang="en-SG"/>
              <a:pPr>
                <a:defRPr/>
              </a:pPr>
              <a:t>‹#›</a:t>
            </a:fld>
            <a:endParaRPr lang="en-S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pPr>
              <a:defRPr/>
            </a:pPr>
            <a:fld id="{0E161E85-9E81-4D92-9ADA-006D75D98436}" type="datetimeFigureOut">
              <a:rPr lang="en-US"/>
              <a:pPr>
                <a:defRPr/>
              </a:pPr>
              <a:t>3/14/2020</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pPr>
              <a:defRPr/>
            </a:pPr>
            <a:fld id="{1474A2C1-838E-4599-B653-0F615618DB9D}" type="slidenum">
              <a:rPr lang="en-SG"/>
              <a:pPr>
                <a:defRPr/>
              </a:pPr>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pPr>
              <a:defRPr/>
            </a:pPr>
            <a:fld id="{B2A0FED6-E1E1-4BE1-9B6C-45908A53B28B}" type="datetimeFigureOut">
              <a:rPr lang="en-US"/>
              <a:pPr>
                <a:defRPr/>
              </a:pPr>
              <a:t>3/14/2020</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pPr>
              <a:defRPr/>
            </a:pPr>
            <a:fld id="{C73FBF44-BE80-44B9-B583-275EC1F477D1}" type="slidenum">
              <a:rPr lang="en-SG"/>
              <a:pPr>
                <a:defRPr/>
              </a:pPr>
              <a:t>‹#›</a:t>
            </a:fld>
            <a:endParaRPr lang="en-S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pPr>
              <a:defRPr/>
            </a:pPr>
            <a:fld id="{8FCE01C8-CA2A-4007-8B54-B04204453356}" type="datetimeFigureOut">
              <a:rPr lang="en-US"/>
              <a:pPr>
                <a:defRPr/>
              </a:pPr>
              <a:t>3/14/2020</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pPr>
              <a:defRPr/>
            </a:pPr>
            <a:fld id="{66ADF3DD-B562-422F-BB0D-97EE2F071BB2}" type="slidenum">
              <a:rPr lang="en-SG"/>
              <a:pPr>
                <a:defRPr/>
              </a:pPr>
              <a:t>‹#›</a:t>
            </a:fld>
            <a:endParaRPr lang="en-S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57882C-69BF-4BE0-BF86-5B36E6459FD6}" type="datetimeFigureOut">
              <a:rPr lang="en-US"/>
              <a:pPr>
                <a:defRPr/>
              </a:pPr>
              <a:t>3/14/2020</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pPr>
              <a:defRPr/>
            </a:pPr>
            <a:fld id="{9FD91AAD-BAB9-4632-963E-EE0898B83325}" type="slidenum">
              <a:rPr lang="en-SG"/>
              <a:pPr>
                <a:defRPr/>
              </a:pPr>
              <a:t>‹#›</a:t>
            </a:fld>
            <a:endParaRPr lang="en-S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3"/>
          <p:cNvSpPr>
            <a:spLocks noGrp="1"/>
          </p:cNvSpPr>
          <p:nvPr>
            <p:ph type="dt" sz="half" idx="10"/>
          </p:nvPr>
        </p:nvSpPr>
        <p:spPr/>
        <p:txBody>
          <a:bodyPr/>
          <a:lstStyle>
            <a:lvl1pPr>
              <a:defRPr/>
            </a:lvl1pPr>
          </a:lstStyle>
          <a:p>
            <a:pPr>
              <a:defRPr/>
            </a:pPr>
            <a:fld id="{A8AC2534-AEC4-4D33-91E9-557BA63E7037}" type="datetimeFigureOut">
              <a:rPr lang="en-US"/>
              <a:pPr>
                <a:defRPr/>
              </a:pPr>
              <a:t>3/14/2020</a:t>
            </a:fld>
            <a:endParaRPr lang="en-SG"/>
          </a:p>
        </p:txBody>
      </p:sp>
      <p:sp>
        <p:nvSpPr>
          <p:cNvPr id="6" name="Footer Placeholder 4"/>
          <p:cNvSpPr>
            <a:spLocks noGrp="1"/>
          </p:cNvSpPr>
          <p:nvPr>
            <p:ph type="ftr" sz="quarter" idx="11"/>
          </p:nvPr>
        </p:nvSpPr>
        <p:spPr/>
        <p:txBody>
          <a:bodyPr/>
          <a:lstStyle>
            <a:lvl1pPr>
              <a:defRPr/>
            </a:lvl1pPr>
          </a:lstStyle>
          <a:p>
            <a:pPr>
              <a:defRPr/>
            </a:pPr>
            <a:endParaRPr lang="en-SG"/>
          </a:p>
        </p:txBody>
      </p:sp>
      <p:sp>
        <p:nvSpPr>
          <p:cNvPr id="7" name="Slide Number Placeholder 5"/>
          <p:cNvSpPr>
            <a:spLocks noGrp="1"/>
          </p:cNvSpPr>
          <p:nvPr>
            <p:ph type="sldNum" sz="quarter" idx="12"/>
          </p:nvPr>
        </p:nvSpPr>
        <p:spPr/>
        <p:txBody>
          <a:bodyPr/>
          <a:lstStyle>
            <a:lvl1pPr>
              <a:defRPr/>
            </a:lvl1pPr>
          </a:lstStyle>
          <a:p>
            <a:pPr>
              <a:defRPr/>
            </a:pPr>
            <a:fld id="{018965B4-E605-4BCD-AA52-3908FB5F7291}" type="slidenum">
              <a:rPr lang="en-SG"/>
              <a:pPr>
                <a:defRPr/>
              </a:pPr>
              <a:t>‹#›</a:t>
            </a:fld>
            <a:endParaRPr lang="en-S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3"/>
          <p:cNvSpPr>
            <a:spLocks noGrp="1"/>
          </p:cNvSpPr>
          <p:nvPr>
            <p:ph type="dt" sz="half" idx="10"/>
          </p:nvPr>
        </p:nvSpPr>
        <p:spPr/>
        <p:txBody>
          <a:bodyPr/>
          <a:lstStyle>
            <a:lvl1pPr>
              <a:defRPr/>
            </a:lvl1pPr>
          </a:lstStyle>
          <a:p>
            <a:pPr>
              <a:defRPr/>
            </a:pPr>
            <a:fld id="{AA21F996-5BE0-472E-84F1-1278B23E10E3}" type="datetimeFigureOut">
              <a:rPr lang="en-US"/>
              <a:pPr>
                <a:defRPr/>
              </a:pPr>
              <a:t>3/14/2020</a:t>
            </a:fld>
            <a:endParaRPr lang="en-SG"/>
          </a:p>
        </p:txBody>
      </p:sp>
      <p:sp>
        <p:nvSpPr>
          <p:cNvPr id="8" name="Footer Placeholder 4"/>
          <p:cNvSpPr>
            <a:spLocks noGrp="1"/>
          </p:cNvSpPr>
          <p:nvPr>
            <p:ph type="ftr" sz="quarter" idx="11"/>
          </p:nvPr>
        </p:nvSpPr>
        <p:spPr/>
        <p:txBody>
          <a:bodyPr/>
          <a:lstStyle>
            <a:lvl1pPr>
              <a:defRPr/>
            </a:lvl1pPr>
          </a:lstStyle>
          <a:p>
            <a:pPr>
              <a:defRPr/>
            </a:pPr>
            <a:endParaRPr lang="en-SG"/>
          </a:p>
        </p:txBody>
      </p:sp>
      <p:sp>
        <p:nvSpPr>
          <p:cNvPr id="9" name="Slide Number Placeholder 5"/>
          <p:cNvSpPr>
            <a:spLocks noGrp="1"/>
          </p:cNvSpPr>
          <p:nvPr>
            <p:ph type="sldNum" sz="quarter" idx="12"/>
          </p:nvPr>
        </p:nvSpPr>
        <p:spPr/>
        <p:txBody>
          <a:bodyPr/>
          <a:lstStyle>
            <a:lvl1pPr>
              <a:defRPr/>
            </a:lvl1pPr>
          </a:lstStyle>
          <a:p>
            <a:pPr>
              <a:defRPr/>
            </a:pPr>
            <a:fld id="{E0E05372-446A-4F62-864D-C854A351B470}" type="slidenum">
              <a:rPr lang="en-SG"/>
              <a:pPr>
                <a:defRPr/>
              </a:pPr>
              <a:t>‹#›</a:t>
            </a:fld>
            <a:endParaRPr lang="en-S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3"/>
          <p:cNvSpPr>
            <a:spLocks noGrp="1"/>
          </p:cNvSpPr>
          <p:nvPr>
            <p:ph type="dt" sz="half" idx="10"/>
          </p:nvPr>
        </p:nvSpPr>
        <p:spPr/>
        <p:txBody>
          <a:bodyPr/>
          <a:lstStyle>
            <a:lvl1pPr>
              <a:defRPr/>
            </a:lvl1pPr>
          </a:lstStyle>
          <a:p>
            <a:pPr>
              <a:defRPr/>
            </a:pPr>
            <a:fld id="{595D96E5-8918-420A-ABA4-DFE0847BE962}" type="datetimeFigureOut">
              <a:rPr lang="en-US"/>
              <a:pPr>
                <a:defRPr/>
              </a:pPr>
              <a:t>3/14/2020</a:t>
            </a:fld>
            <a:endParaRPr lang="en-SG"/>
          </a:p>
        </p:txBody>
      </p:sp>
      <p:sp>
        <p:nvSpPr>
          <p:cNvPr id="4" name="Footer Placeholder 4"/>
          <p:cNvSpPr>
            <a:spLocks noGrp="1"/>
          </p:cNvSpPr>
          <p:nvPr>
            <p:ph type="ftr" sz="quarter" idx="11"/>
          </p:nvPr>
        </p:nvSpPr>
        <p:spPr/>
        <p:txBody>
          <a:bodyPr/>
          <a:lstStyle>
            <a:lvl1pPr>
              <a:defRPr/>
            </a:lvl1pPr>
          </a:lstStyle>
          <a:p>
            <a:pPr>
              <a:defRPr/>
            </a:pPr>
            <a:endParaRPr lang="en-SG"/>
          </a:p>
        </p:txBody>
      </p:sp>
      <p:sp>
        <p:nvSpPr>
          <p:cNvPr id="5" name="Slide Number Placeholder 5"/>
          <p:cNvSpPr>
            <a:spLocks noGrp="1"/>
          </p:cNvSpPr>
          <p:nvPr>
            <p:ph type="sldNum" sz="quarter" idx="12"/>
          </p:nvPr>
        </p:nvSpPr>
        <p:spPr/>
        <p:txBody>
          <a:bodyPr/>
          <a:lstStyle>
            <a:lvl1pPr>
              <a:defRPr/>
            </a:lvl1pPr>
          </a:lstStyle>
          <a:p>
            <a:pPr>
              <a:defRPr/>
            </a:pPr>
            <a:fld id="{A925BE6E-AE23-4CC8-B8AF-283FB2C0DB1E}" type="slidenum">
              <a:rPr lang="en-SG"/>
              <a:pPr>
                <a:defRPr/>
              </a:pPr>
              <a:t>‹#›</a:t>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94F801E-CA3F-442E-8558-76B9A268E1E3}" type="datetimeFigureOut">
              <a:rPr lang="en-US"/>
              <a:pPr>
                <a:defRPr/>
              </a:pPr>
              <a:t>3/14/2020</a:t>
            </a:fld>
            <a:endParaRPr lang="en-SG"/>
          </a:p>
        </p:txBody>
      </p:sp>
      <p:sp>
        <p:nvSpPr>
          <p:cNvPr id="3" name="Footer Placeholder 4"/>
          <p:cNvSpPr>
            <a:spLocks noGrp="1"/>
          </p:cNvSpPr>
          <p:nvPr>
            <p:ph type="ftr" sz="quarter" idx="11"/>
          </p:nvPr>
        </p:nvSpPr>
        <p:spPr/>
        <p:txBody>
          <a:bodyPr/>
          <a:lstStyle>
            <a:lvl1pPr>
              <a:defRPr/>
            </a:lvl1pPr>
          </a:lstStyle>
          <a:p>
            <a:pPr>
              <a:defRPr/>
            </a:pPr>
            <a:endParaRPr lang="en-SG"/>
          </a:p>
        </p:txBody>
      </p:sp>
      <p:sp>
        <p:nvSpPr>
          <p:cNvPr id="4" name="Slide Number Placeholder 5"/>
          <p:cNvSpPr>
            <a:spLocks noGrp="1"/>
          </p:cNvSpPr>
          <p:nvPr>
            <p:ph type="sldNum" sz="quarter" idx="12"/>
          </p:nvPr>
        </p:nvSpPr>
        <p:spPr/>
        <p:txBody>
          <a:bodyPr/>
          <a:lstStyle>
            <a:lvl1pPr>
              <a:defRPr/>
            </a:lvl1pPr>
          </a:lstStyle>
          <a:p>
            <a:pPr>
              <a:defRPr/>
            </a:pPr>
            <a:fld id="{E77014C1-34A8-46E3-9B2E-4DD9B2C2FB9F}" type="slidenum">
              <a:rPr lang="en-SG"/>
              <a:pPr>
                <a:defRPr/>
              </a:pPr>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C91B3D-C51D-485F-ABEE-B777FB426864}" type="datetimeFigureOut">
              <a:rPr lang="en-US"/>
              <a:pPr>
                <a:defRPr/>
              </a:pPr>
              <a:t>3/14/2020</a:t>
            </a:fld>
            <a:endParaRPr lang="en-SG"/>
          </a:p>
        </p:txBody>
      </p:sp>
      <p:sp>
        <p:nvSpPr>
          <p:cNvPr id="6" name="Footer Placeholder 4"/>
          <p:cNvSpPr>
            <a:spLocks noGrp="1"/>
          </p:cNvSpPr>
          <p:nvPr>
            <p:ph type="ftr" sz="quarter" idx="11"/>
          </p:nvPr>
        </p:nvSpPr>
        <p:spPr/>
        <p:txBody>
          <a:bodyPr/>
          <a:lstStyle>
            <a:lvl1pPr>
              <a:defRPr/>
            </a:lvl1pPr>
          </a:lstStyle>
          <a:p>
            <a:pPr>
              <a:defRPr/>
            </a:pPr>
            <a:endParaRPr lang="en-SG"/>
          </a:p>
        </p:txBody>
      </p:sp>
      <p:sp>
        <p:nvSpPr>
          <p:cNvPr id="7" name="Slide Number Placeholder 5"/>
          <p:cNvSpPr>
            <a:spLocks noGrp="1"/>
          </p:cNvSpPr>
          <p:nvPr>
            <p:ph type="sldNum" sz="quarter" idx="12"/>
          </p:nvPr>
        </p:nvSpPr>
        <p:spPr/>
        <p:txBody>
          <a:bodyPr/>
          <a:lstStyle>
            <a:lvl1pPr>
              <a:defRPr/>
            </a:lvl1pPr>
          </a:lstStyle>
          <a:p>
            <a:pPr>
              <a:defRPr/>
            </a:pPr>
            <a:fld id="{6B1F832D-9300-4037-BCE1-7ACD61BBBCF5}" type="slidenum">
              <a:rPr lang="en-SG"/>
              <a:pPr>
                <a:defRPr/>
              </a:pPr>
              <a:t>‹#›</a:t>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24CE05-F0F5-4D90-BF24-E52A74F4608A}" type="datetimeFigureOut">
              <a:rPr lang="en-US"/>
              <a:pPr>
                <a:defRPr/>
              </a:pPr>
              <a:t>3/14/2020</a:t>
            </a:fld>
            <a:endParaRPr lang="en-SG"/>
          </a:p>
        </p:txBody>
      </p:sp>
      <p:sp>
        <p:nvSpPr>
          <p:cNvPr id="6" name="Footer Placeholder 4"/>
          <p:cNvSpPr>
            <a:spLocks noGrp="1"/>
          </p:cNvSpPr>
          <p:nvPr>
            <p:ph type="ftr" sz="quarter" idx="11"/>
          </p:nvPr>
        </p:nvSpPr>
        <p:spPr/>
        <p:txBody>
          <a:bodyPr/>
          <a:lstStyle>
            <a:lvl1pPr>
              <a:defRPr/>
            </a:lvl1pPr>
          </a:lstStyle>
          <a:p>
            <a:pPr>
              <a:defRPr/>
            </a:pPr>
            <a:endParaRPr lang="en-SG"/>
          </a:p>
        </p:txBody>
      </p:sp>
      <p:sp>
        <p:nvSpPr>
          <p:cNvPr id="7" name="Slide Number Placeholder 5"/>
          <p:cNvSpPr>
            <a:spLocks noGrp="1"/>
          </p:cNvSpPr>
          <p:nvPr>
            <p:ph type="sldNum" sz="quarter" idx="12"/>
          </p:nvPr>
        </p:nvSpPr>
        <p:spPr/>
        <p:txBody>
          <a:bodyPr/>
          <a:lstStyle>
            <a:lvl1pPr>
              <a:defRPr/>
            </a:lvl1pPr>
          </a:lstStyle>
          <a:p>
            <a:pPr>
              <a:defRPr/>
            </a:pPr>
            <a:fld id="{56F69C7B-F940-4E3A-81CA-8B6738FACEB8}" type="slidenum">
              <a:rPr lang="en-SG"/>
              <a:pPr>
                <a:defRPr/>
              </a:pPr>
              <a:t>‹#›</a:t>
            </a:fld>
            <a:endParaRPr lang="en-S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SG"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21AA898-E112-4237-A926-DCB8ACEC0E09}" type="datetimeFigureOut">
              <a:rPr lang="en-US"/>
              <a:pPr>
                <a:defRPr/>
              </a:pPr>
              <a:t>3/14/2020</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51BDF1F-E961-4F27-BD25-5A6EB138B8CD}" type="slidenum">
              <a:rPr lang="en-SG"/>
              <a:pPr>
                <a:defRPr/>
              </a:pPr>
              <a:t>‹#›</a:t>
            </a:fld>
            <a:endParaRPr lang="en-S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pPr eaLnBrk="1" hangingPunct="1"/>
            <a:r>
              <a:rPr lang="en-SG" sz="6600" smtClean="0"/>
              <a:t>Nutrition in Plants</a:t>
            </a:r>
          </a:p>
        </p:txBody>
      </p:sp>
      <p:sp>
        <p:nvSpPr>
          <p:cNvPr id="14339" name="Subtitle 2"/>
          <p:cNvSpPr>
            <a:spLocks noGrp="1"/>
          </p:cNvSpPr>
          <p:nvPr>
            <p:ph type="subTitle" idx="1"/>
          </p:nvPr>
        </p:nvSpPr>
        <p:spPr/>
        <p:txBody>
          <a:bodyPr/>
          <a:lstStyle/>
          <a:p>
            <a:pPr eaLnBrk="1" hangingPunct="1"/>
            <a:r>
              <a:rPr lang="en-SG" smtClean="0">
                <a:solidFill>
                  <a:schemeClr val="tx1"/>
                </a:solidFill>
              </a:rPr>
              <a:t>Chapter 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SG" smtClean="0">
                <a:latin typeface="Tempus Sans ITC"/>
              </a:rPr>
              <a:t>Equation for Photosynthesis</a:t>
            </a:r>
          </a:p>
        </p:txBody>
      </p:sp>
      <p:grpSp>
        <p:nvGrpSpPr>
          <p:cNvPr id="26626" name="Group 18"/>
          <p:cNvGrpSpPr>
            <a:grpSpLocks/>
          </p:cNvGrpSpPr>
          <p:nvPr/>
        </p:nvGrpSpPr>
        <p:grpSpPr bwMode="auto">
          <a:xfrm>
            <a:off x="428625" y="2714625"/>
            <a:ext cx="8520113" cy="2120900"/>
            <a:chOff x="357158" y="3000372"/>
            <a:chExt cx="8520068" cy="2121389"/>
          </a:xfrm>
        </p:grpSpPr>
        <p:sp>
          <p:nvSpPr>
            <p:cNvPr id="5" name="Flowchart: Alternate Process 4"/>
            <p:cNvSpPr/>
            <p:nvPr/>
          </p:nvSpPr>
          <p:spPr>
            <a:xfrm>
              <a:off x="357158" y="3000372"/>
              <a:ext cx="8380369" cy="2072166"/>
            </a:xfrm>
            <a:prstGeom prst="flowChartAlternateProcess">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SG"/>
            </a:p>
          </p:txBody>
        </p:sp>
        <p:grpSp>
          <p:nvGrpSpPr>
            <p:cNvPr id="26628" name="Group 13"/>
            <p:cNvGrpSpPr>
              <a:grpSpLocks/>
            </p:cNvGrpSpPr>
            <p:nvPr/>
          </p:nvGrpSpPr>
          <p:grpSpPr bwMode="auto">
            <a:xfrm>
              <a:off x="442672" y="3121477"/>
              <a:ext cx="8434554" cy="2000284"/>
              <a:chOff x="1071538" y="5007639"/>
              <a:chExt cx="7045742" cy="1250874"/>
            </a:xfrm>
          </p:grpSpPr>
          <p:grpSp>
            <p:nvGrpSpPr>
              <p:cNvPr id="26629" name="Group 12"/>
              <p:cNvGrpSpPr>
                <a:grpSpLocks/>
              </p:cNvGrpSpPr>
              <p:nvPr/>
            </p:nvGrpSpPr>
            <p:grpSpPr bwMode="auto">
              <a:xfrm>
                <a:off x="1071538" y="5007639"/>
                <a:ext cx="7045742" cy="646330"/>
                <a:chOff x="1071538" y="5007639"/>
                <a:chExt cx="7045742" cy="646330"/>
              </a:xfrm>
            </p:grpSpPr>
            <p:sp>
              <p:nvSpPr>
                <p:cNvPr id="26634" name="TextBox 5"/>
                <p:cNvSpPr txBox="1">
                  <a:spLocks noChangeArrowheads="1"/>
                </p:cNvSpPr>
                <p:nvPr/>
              </p:nvSpPr>
              <p:spPr bwMode="auto">
                <a:xfrm>
                  <a:off x="1071538" y="5072078"/>
                  <a:ext cx="7045742" cy="279078"/>
                </a:xfrm>
                <a:prstGeom prst="rect">
                  <a:avLst/>
                </a:prstGeom>
                <a:noFill/>
                <a:ln w="9525">
                  <a:noFill/>
                  <a:miter lim="800000"/>
                  <a:headEnd/>
                  <a:tailEnd/>
                </a:ln>
              </p:spPr>
              <p:txBody>
                <a:bodyPr wrap="none">
                  <a:spAutoFit/>
                </a:bodyPr>
                <a:lstStyle/>
                <a:p>
                  <a:r>
                    <a:rPr lang="en-SG" sz="2300">
                      <a:latin typeface="Calibri" pitchFamily="34" charset="0"/>
                    </a:rPr>
                    <a:t>Carbon dioxide + Water	         Glucose    +   Oxygen   +   Water</a:t>
                  </a:r>
                </a:p>
              </p:txBody>
            </p:sp>
            <p:cxnSp>
              <p:nvCxnSpPr>
                <p:cNvPr id="13" name="Straight Arrow Connector 12"/>
                <p:cNvCxnSpPr/>
                <p:nvPr/>
              </p:nvCxnSpPr>
              <p:spPr>
                <a:xfrm>
                  <a:off x="3547542" y="5219867"/>
                  <a:ext cx="1092706" cy="29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36" name="TextBox 9"/>
                <p:cNvSpPr txBox="1">
                  <a:spLocks noChangeArrowheads="1"/>
                </p:cNvSpPr>
                <p:nvPr/>
              </p:nvSpPr>
              <p:spPr bwMode="auto">
                <a:xfrm>
                  <a:off x="3528630" y="5007639"/>
                  <a:ext cx="1336776" cy="646330"/>
                </a:xfrm>
                <a:prstGeom prst="rect">
                  <a:avLst/>
                </a:prstGeom>
                <a:noFill/>
                <a:ln w="9525">
                  <a:noFill/>
                  <a:miter lim="800000"/>
                  <a:headEnd/>
                  <a:tailEnd/>
                </a:ln>
              </p:spPr>
              <p:txBody>
                <a:bodyPr wrap="none">
                  <a:spAutoFit/>
                </a:bodyPr>
                <a:lstStyle/>
                <a:p>
                  <a:r>
                    <a:rPr lang="en-SG">
                      <a:latin typeface="Calibri" pitchFamily="34" charset="0"/>
                    </a:rPr>
                    <a:t>Light energy</a:t>
                  </a:r>
                </a:p>
                <a:p>
                  <a:r>
                    <a:rPr lang="en-SG">
                      <a:latin typeface="Calibri" pitchFamily="34" charset="0"/>
                    </a:rPr>
                    <a:t>Chlorophyll</a:t>
                  </a:r>
                </a:p>
              </p:txBody>
            </p:sp>
          </p:grpSp>
          <p:grpSp>
            <p:nvGrpSpPr>
              <p:cNvPr id="26630" name="Group 11"/>
              <p:cNvGrpSpPr>
                <a:grpSpLocks/>
              </p:cNvGrpSpPr>
              <p:nvPr/>
            </p:nvGrpSpPr>
            <p:grpSpPr bwMode="auto">
              <a:xfrm>
                <a:off x="1238805" y="5557346"/>
                <a:ext cx="6845525" cy="701167"/>
                <a:chOff x="1238805" y="5853984"/>
                <a:chExt cx="6845525" cy="701167"/>
              </a:xfrm>
            </p:grpSpPr>
            <p:sp>
              <p:nvSpPr>
                <p:cNvPr id="26631" name="TextBox 6"/>
                <p:cNvSpPr txBox="1">
                  <a:spLocks noChangeArrowheads="1"/>
                </p:cNvSpPr>
                <p:nvPr/>
              </p:nvSpPr>
              <p:spPr bwMode="auto">
                <a:xfrm>
                  <a:off x="1238805" y="5853984"/>
                  <a:ext cx="6845525" cy="481169"/>
                </a:xfrm>
                <a:prstGeom prst="rect">
                  <a:avLst/>
                </a:prstGeom>
                <a:noFill/>
                <a:ln w="9525">
                  <a:noFill/>
                  <a:miter lim="800000"/>
                  <a:headEnd/>
                  <a:tailEnd/>
                </a:ln>
              </p:spPr>
              <p:txBody>
                <a:bodyPr wrap="none">
                  <a:spAutoFit/>
                </a:bodyPr>
                <a:lstStyle/>
                <a:p>
                  <a:r>
                    <a:rPr lang="en-SG" sz="4400">
                      <a:latin typeface="Calibri" pitchFamily="34" charset="0"/>
                    </a:rPr>
                    <a:t>CO</a:t>
                  </a:r>
                  <a:r>
                    <a:rPr lang="en-SG" sz="4400" baseline="-25000">
                      <a:latin typeface="Calibri" pitchFamily="34" charset="0"/>
                    </a:rPr>
                    <a:t>2</a:t>
                  </a:r>
                  <a:r>
                    <a:rPr lang="en-SG" sz="4400">
                      <a:latin typeface="Calibri" pitchFamily="34" charset="0"/>
                    </a:rPr>
                    <a:t>  +  H</a:t>
                  </a:r>
                  <a:r>
                    <a:rPr lang="en-SG" sz="4400" baseline="-25000">
                      <a:latin typeface="Calibri" pitchFamily="34" charset="0"/>
                    </a:rPr>
                    <a:t>2</a:t>
                  </a:r>
                  <a:r>
                    <a:rPr lang="en-SG" sz="4400">
                      <a:latin typeface="Calibri" pitchFamily="34" charset="0"/>
                    </a:rPr>
                    <a:t>O 	       C</a:t>
                  </a:r>
                  <a:r>
                    <a:rPr lang="en-SG" sz="4400" baseline="-25000">
                      <a:latin typeface="Calibri" pitchFamily="34" charset="0"/>
                    </a:rPr>
                    <a:t>6</a:t>
                  </a:r>
                  <a:r>
                    <a:rPr lang="en-SG" sz="4400">
                      <a:latin typeface="Calibri" pitchFamily="34" charset="0"/>
                    </a:rPr>
                    <a:t>H</a:t>
                  </a:r>
                  <a:r>
                    <a:rPr lang="en-SG" sz="4400" baseline="-25000">
                      <a:latin typeface="Calibri" pitchFamily="34" charset="0"/>
                    </a:rPr>
                    <a:t>12</a:t>
                  </a:r>
                  <a:r>
                    <a:rPr lang="en-SG" sz="4400">
                      <a:latin typeface="Calibri" pitchFamily="34" charset="0"/>
                    </a:rPr>
                    <a:t>O</a:t>
                  </a:r>
                  <a:r>
                    <a:rPr lang="en-SG" sz="4400" baseline="-25000">
                      <a:latin typeface="Calibri" pitchFamily="34" charset="0"/>
                    </a:rPr>
                    <a:t>6</a:t>
                  </a:r>
                  <a:r>
                    <a:rPr lang="en-SG" sz="4400">
                      <a:latin typeface="Calibri" pitchFamily="34" charset="0"/>
                    </a:rPr>
                    <a:t> + O</a:t>
                  </a:r>
                  <a:r>
                    <a:rPr lang="en-SG" sz="4400" baseline="-25000">
                      <a:latin typeface="Calibri" pitchFamily="34" charset="0"/>
                    </a:rPr>
                    <a:t>2</a:t>
                  </a:r>
                  <a:r>
                    <a:rPr lang="en-SG" sz="4400">
                      <a:latin typeface="Calibri" pitchFamily="34" charset="0"/>
                    </a:rPr>
                    <a:t> + H</a:t>
                  </a:r>
                  <a:r>
                    <a:rPr lang="en-SG" sz="4400" baseline="-25000">
                      <a:latin typeface="Calibri" pitchFamily="34" charset="0"/>
                    </a:rPr>
                    <a:t>2</a:t>
                  </a:r>
                  <a:r>
                    <a:rPr lang="en-SG" sz="4400">
                      <a:latin typeface="Calibri" pitchFamily="34" charset="0"/>
                    </a:rPr>
                    <a:t>O</a:t>
                  </a:r>
                </a:p>
              </p:txBody>
            </p:sp>
            <p:cxnSp>
              <p:nvCxnSpPr>
                <p:cNvPr id="10" name="Straight Arrow Connector 9"/>
                <p:cNvCxnSpPr/>
                <p:nvPr/>
              </p:nvCxnSpPr>
              <p:spPr>
                <a:xfrm>
                  <a:off x="3446758" y="6122216"/>
                  <a:ext cx="835443" cy="9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33" name="TextBox 10"/>
                <p:cNvSpPr txBox="1">
                  <a:spLocks noChangeArrowheads="1"/>
                </p:cNvSpPr>
                <p:nvPr/>
              </p:nvSpPr>
              <p:spPr bwMode="auto">
                <a:xfrm>
                  <a:off x="3327437" y="5908819"/>
                  <a:ext cx="1336776" cy="646332"/>
                </a:xfrm>
                <a:prstGeom prst="rect">
                  <a:avLst/>
                </a:prstGeom>
                <a:noFill/>
                <a:ln w="9525">
                  <a:noFill/>
                  <a:miter lim="800000"/>
                  <a:headEnd/>
                  <a:tailEnd/>
                </a:ln>
              </p:spPr>
              <p:txBody>
                <a:bodyPr wrap="none">
                  <a:spAutoFit/>
                </a:bodyPr>
                <a:lstStyle/>
                <a:p>
                  <a:r>
                    <a:rPr lang="en-SG">
                      <a:latin typeface="Calibri" pitchFamily="34" charset="0"/>
                    </a:rPr>
                    <a:t>Light energy</a:t>
                  </a:r>
                </a:p>
                <a:p>
                  <a:r>
                    <a:rPr lang="en-SG">
                      <a:latin typeface="Calibri" pitchFamily="34" charset="0"/>
                    </a:rPr>
                    <a:t>Chlorophyll</a:t>
                  </a:r>
                </a:p>
              </p:txBody>
            </p:sp>
          </p:grp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SG" smtClean="0">
                <a:latin typeface="Tempus Sans ITC"/>
              </a:rPr>
              <a:t>Stages of Photosynthesis</a:t>
            </a:r>
          </a:p>
        </p:txBody>
      </p:sp>
      <p:sp>
        <p:nvSpPr>
          <p:cNvPr id="4" name="Flowchart: Alternate Process 3"/>
          <p:cNvSpPr/>
          <p:nvPr/>
        </p:nvSpPr>
        <p:spPr>
          <a:xfrm>
            <a:off x="1143000" y="2428875"/>
            <a:ext cx="6715125" cy="2500313"/>
          </a:xfrm>
          <a:prstGeom prst="flowChartAlternateProcess">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SG" sz="3200" dirty="0">
                <a:solidFill>
                  <a:schemeClr val="tx1"/>
                </a:solidFill>
              </a:rPr>
              <a:t>Photosynthesis occurs in the </a:t>
            </a:r>
            <a:br>
              <a:rPr lang="en-SG" sz="3200" dirty="0">
                <a:solidFill>
                  <a:schemeClr val="tx1"/>
                </a:solidFill>
              </a:rPr>
            </a:br>
            <a:r>
              <a:rPr lang="en-SG" sz="3200" u="sng" dirty="0">
                <a:solidFill>
                  <a:schemeClr val="tx1"/>
                </a:solidFill>
              </a:rPr>
              <a:t>light-dependent</a:t>
            </a:r>
            <a:r>
              <a:rPr lang="en-SG" sz="3200" dirty="0">
                <a:solidFill>
                  <a:schemeClr val="tx1"/>
                </a:solidFill>
              </a:rPr>
              <a:t> stage (</a:t>
            </a:r>
            <a:r>
              <a:rPr lang="en-SG" sz="3200" u="sng" dirty="0">
                <a:solidFill>
                  <a:schemeClr val="tx1"/>
                </a:solidFill>
              </a:rPr>
              <a:t>light</a:t>
            </a:r>
            <a:r>
              <a:rPr lang="en-SG" sz="3200" dirty="0">
                <a:solidFill>
                  <a:schemeClr val="tx1"/>
                </a:solidFill>
              </a:rPr>
              <a:t> stage) </a:t>
            </a:r>
            <a:br>
              <a:rPr lang="en-SG" sz="3200" dirty="0">
                <a:solidFill>
                  <a:schemeClr val="tx1"/>
                </a:solidFill>
              </a:rPr>
            </a:br>
            <a:r>
              <a:rPr lang="en-SG" sz="3200" dirty="0">
                <a:solidFill>
                  <a:schemeClr val="tx1"/>
                </a:solidFill>
              </a:rPr>
              <a:t>and the </a:t>
            </a:r>
            <a:r>
              <a:rPr lang="en-SG" sz="3200" u="sng" dirty="0">
                <a:solidFill>
                  <a:schemeClr val="tx1"/>
                </a:solidFill>
              </a:rPr>
              <a:t>light-independent</a:t>
            </a:r>
            <a:r>
              <a:rPr lang="en-SG" sz="3200" dirty="0">
                <a:solidFill>
                  <a:schemeClr val="tx1"/>
                </a:solidFill>
              </a:rPr>
              <a:t> stage </a:t>
            </a:r>
            <a:br>
              <a:rPr lang="en-SG" sz="3200" dirty="0">
                <a:solidFill>
                  <a:schemeClr val="tx1"/>
                </a:solidFill>
              </a:rPr>
            </a:br>
            <a:r>
              <a:rPr lang="en-SG" sz="3200" dirty="0">
                <a:solidFill>
                  <a:schemeClr val="tx1"/>
                </a:solidFill>
              </a:rPr>
              <a:t>(dark stage)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296863"/>
            <a:ext cx="8229600" cy="1143000"/>
          </a:xfrm>
        </p:spPr>
        <p:txBody>
          <a:bodyPr/>
          <a:lstStyle/>
          <a:p>
            <a:pPr eaLnBrk="1" hangingPunct="1"/>
            <a:r>
              <a:rPr lang="en-SG" smtClean="0">
                <a:latin typeface="Tempus Sans ITC"/>
              </a:rPr>
              <a:t>Stages of Photosynthesis – </a:t>
            </a:r>
            <a:br>
              <a:rPr lang="en-SG" smtClean="0">
                <a:latin typeface="Tempus Sans ITC"/>
              </a:rPr>
            </a:br>
            <a:r>
              <a:rPr lang="en-SG" smtClean="0">
                <a:latin typeface="Tempus Sans ITC"/>
              </a:rPr>
              <a:t>Light-dependent Stage</a:t>
            </a:r>
          </a:p>
        </p:txBody>
      </p:sp>
      <p:sp>
        <p:nvSpPr>
          <p:cNvPr id="28674" name="Content Placeholder 2"/>
          <p:cNvSpPr>
            <a:spLocks noGrp="1"/>
          </p:cNvSpPr>
          <p:nvPr>
            <p:ph idx="1"/>
          </p:nvPr>
        </p:nvSpPr>
        <p:spPr>
          <a:xfrm>
            <a:off x="500063" y="1928813"/>
            <a:ext cx="8229600" cy="3429000"/>
          </a:xfrm>
        </p:spPr>
        <p:txBody>
          <a:bodyPr/>
          <a:lstStyle/>
          <a:p>
            <a:pPr marL="514350" indent="-514350" eaLnBrk="1" hangingPunct="1">
              <a:buFont typeface="Arial" charset="0"/>
              <a:buAutoNum type="arabicPeriod"/>
            </a:pPr>
            <a:r>
              <a:rPr lang="en-SG" u="sng" smtClean="0"/>
              <a:t>Light</a:t>
            </a:r>
            <a:r>
              <a:rPr lang="en-SG" smtClean="0"/>
              <a:t> energy is absorbed by chlorophyll and converted into </a:t>
            </a:r>
            <a:r>
              <a:rPr lang="en-SG" u="sng" smtClean="0"/>
              <a:t>chemical</a:t>
            </a:r>
            <a:r>
              <a:rPr lang="en-SG" smtClean="0"/>
              <a:t> energy. </a:t>
            </a:r>
          </a:p>
          <a:p>
            <a:pPr marL="514350" indent="-514350" eaLnBrk="1" hangingPunct="1">
              <a:buFont typeface="Arial" charset="0"/>
              <a:buAutoNum type="arabicPeriod"/>
            </a:pPr>
            <a:r>
              <a:rPr lang="en-SG" smtClean="0"/>
              <a:t>Light energy is used to split </a:t>
            </a:r>
            <a:r>
              <a:rPr lang="en-SG" u="sng" smtClean="0"/>
              <a:t>water</a:t>
            </a:r>
            <a:r>
              <a:rPr lang="en-SG" smtClean="0"/>
              <a:t> molecules into </a:t>
            </a:r>
            <a:r>
              <a:rPr lang="en-SG" u="sng" smtClean="0"/>
              <a:t>oxygen</a:t>
            </a:r>
            <a:r>
              <a:rPr lang="en-SG" smtClean="0"/>
              <a:t> and </a:t>
            </a:r>
            <a:r>
              <a:rPr lang="en-SG" u="sng" smtClean="0"/>
              <a:t>hydrogen</a:t>
            </a:r>
            <a:r>
              <a:rPr lang="en-SG" smtClean="0"/>
              <a:t> atoms.</a:t>
            </a:r>
            <a:br>
              <a:rPr lang="en-SG" smtClean="0"/>
            </a:br>
            <a:r>
              <a:rPr lang="en-SG" smtClean="0"/>
              <a:t>(</a:t>
            </a:r>
            <a:r>
              <a:rPr lang="en-SG" u="sng" smtClean="0"/>
              <a:t>Photolysis</a:t>
            </a:r>
            <a:r>
              <a:rPr lang="en-SG" smtClean="0"/>
              <a:t> of water)</a:t>
            </a:r>
          </a:p>
          <a:p>
            <a:pPr marL="514350" indent="-514350" eaLnBrk="1" hangingPunct="1">
              <a:buFont typeface="Calibri" pitchFamily="34" charset="0"/>
              <a:buAutoNum type="arabicPeriod"/>
            </a:pPr>
            <a:r>
              <a:rPr lang="en-SG" smtClean="0"/>
              <a:t>12 H</a:t>
            </a:r>
            <a:r>
              <a:rPr lang="en-SG" baseline="-25000" smtClean="0"/>
              <a:t>2</a:t>
            </a:r>
            <a:r>
              <a:rPr lang="en-SG" smtClean="0"/>
              <a:t>O                   6 O</a:t>
            </a:r>
            <a:r>
              <a:rPr lang="en-SG" baseline="-25000" smtClean="0"/>
              <a:t>2</a:t>
            </a:r>
            <a:r>
              <a:rPr lang="en-SG" smtClean="0"/>
              <a:t> + 24 H</a:t>
            </a:r>
          </a:p>
        </p:txBody>
      </p:sp>
      <p:cxnSp>
        <p:nvCxnSpPr>
          <p:cNvPr id="5" name="Straight Arrow Connector 4"/>
          <p:cNvCxnSpPr/>
          <p:nvPr/>
        </p:nvCxnSpPr>
        <p:spPr>
          <a:xfrm>
            <a:off x="2357438" y="4857750"/>
            <a:ext cx="1571625"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296863"/>
            <a:ext cx="8229600" cy="1143000"/>
          </a:xfrm>
        </p:spPr>
        <p:txBody>
          <a:bodyPr/>
          <a:lstStyle/>
          <a:p>
            <a:pPr eaLnBrk="1" hangingPunct="1"/>
            <a:r>
              <a:rPr lang="en-SG" smtClean="0">
                <a:latin typeface="Tempus Sans ITC"/>
              </a:rPr>
              <a:t>Stages of Photosynthesis – </a:t>
            </a:r>
            <a:br>
              <a:rPr lang="en-SG" smtClean="0">
                <a:latin typeface="Tempus Sans ITC"/>
              </a:rPr>
            </a:br>
            <a:r>
              <a:rPr lang="en-SG" smtClean="0">
                <a:latin typeface="Tempus Sans ITC"/>
              </a:rPr>
              <a:t>Light-independent Stage</a:t>
            </a:r>
          </a:p>
        </p:txBody>
      </p:sp>
      <p:sp>
        <p:nvSpPr>
          <p:cNvPr id="29698" name="Content Placeholder 2"/>
          <p:cNvSpPr>
            <a:spLocks noGrp="1"/>
          </p:cNvSpPr>
          <p:nvPr>
            <p:ph idx="1"/>
          </p:nvPr>
        </p:nvSpPr>
        <p:spPr>
          <a:xfrm>
            <a:off x="428625" y="1857375"/>
            <a:ext cx="8229600" cy="4143375"/>
          </a:xfrm>
        </p:spPr>
        <p:txBody>
          <a:bodyPr/>
          <a:lstStyle/>
          <a:p>
            <a:pPr marL="514350" indent="-514350" eaLnBrk="1" hangingPunct="1">
              <a:buFont typeface="Arial" charset="0"/>
              <a:buAutoNum type="arabicPeriod"/>
            </a:pPr>
            <a:r>
              <a:rPr lang="en-SG" u="sng" smtClean="0"/>
              <a:t>Hydrogen</a:t>
            </a:r>
            <a:r>
              <a:rPr lang="en-SG" smtClean="0"/>
              <a:t> (from photolysis) is used to reduce </a:t>
            </a:r>
            <a:r>
              <a:rPr lang="en-SG" u="sng" smtClean="0"/>
              <a:t>carbon dioxide</a:t>
            </a:r>
            <a:r>
              <a:rPr lang="en-SG" smtClean="0"/>
              <a:t> to </a:t>
            </a:r>
            <a:r>
              <a:rPr lang="en-SG" u="sng" smtClean="0"/>
              <a:t>carbohydrates</a:t>
            </a:r>
            <a:r>
              <a:rPr lang="en-SG" smtClean="0"/>
              <a:t>, such as glucose.</a:t>
            </a:r>
          </a:p>
          <a:p>
            <a:pPr marL="514350" indent="-514350" eaLnBrk="1" hangingPunct="1">
              <a:buFont typeface="Arial" charset="0"/>
              <a:buAutoNum type="arabicPeriod"/>
            </a:pPr>
            <a:r>
              <a:rPr lang="en-SG" smtClean="0"/>
              <a:t>Energy required is from the light stage.</a:t>
            </a:r>
          </a:p>
          <a:p>
            <a:pPr marL="514350" indent="-514350" eaLnBrk="1" hangingPunct="1">
              <a:buFont typeface="Arial" charset="0"/>
              <a:buAutoNum type="arabicPeriod"/>
            </a:pPr>
            <a:r>
              <a:rPr lang="en-SG" u="sng" smtClean="0"/>
              <a:t>Enzymes</a:t>
            </a:r>
            <a:r>
              <a:rPr lang="en-SG" smtClean="0"/>
              <a:t> control the reactions in the light-independent stage.</a:t>
            </a:r>
          </a:p>
          <a:p>
            <a:pPr marL="514350" indent="-514350" eaLnBrk="1" hangingPunct="1">
              <a:buFont typeface="Arial" charset="0"/>
              <a:buAutoNum type="arabicPeriod"/>
            </a:pPr>
            <a:r>
              <a:rPr lang="en-SG" smtClean="0"/>
              <a:t>6 CO</a:t>
            </a:r>
            <a:r>
              <a:rPr lang="en-SG" baseline="-25000" smtClean="0"/>
              <a:t>2</a:t>
            </a:r>
            <a:r>
              <a:rPr lang="en-SG" smtClean="0"/>
              <a:t>                     C</a:t>
            </a:r>
            <a:r>
              <a:rPr lang="en-SG" baseline="-25000" smtClean="0"/>
              <a:t>6</a:t>
            </a:r>
            <a:r>
              <a:rPr lang="en-SG" smtClean="0"/>
              <a:t>H</a:t>
            </a:r>
            <a:r>
              <a:rPr lang="en-SG" baseline="-25000" smtClean="0"/>
              <a:t>12</a:t>
            </a:r>
            <a:r>
              <a:rPr lang="en-SG" smtClean="0"/>
              <a:t>O</a:t>
            </a:r>
            <a:r>
              <a:rPr lang="en-SG" baseline="-25000" smtClean="0"/>
              <a:t>6</a:t>
            </a:r>
            <a:r>
              <a:rPr lang="en-SG" smtClean="0"/>
              <a:t> + 6 H</a:t>
            </a:r>
            <a:r>
              <a:rPr lang="en-SG" baseline="-25000" smtClean="0"/>
              <a:t>2</a:t>
            </a:r>
            <a:r>
              <a:rPr lang="en-SG" smtClean="0"/>
              <a:t>O</a:t>
            </a:r>
            <a:br>
              <a:rPr lang="en-SG" smtClean="0"/>
            </a:br>
            <a:r>
              <a:rPr lang="en-SG" smtClean="0"/>
              <a:t>           24 H (from light-dependent stage)</a:t>
            </a:r>
          </a:p>
        </p:txBody>
      </p:sp>
      <p:cxnSp>
        <p:nvCxnSpPr>
          <p:cNvPr id="5" name="Straight Arrow Connector 4"/>
          <p:cNvCxnSpPr/>
          <p:nvPr/>
        </p:nvCxnSpPr>
        <p:spPr>
          <a:xfrm>
            <a:off x="2071688" y="5357813"/>
            <a:ext cx="1714500"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flipH="1">
            <a:off x="2643188" y="5357813"/>
            <a:ext cx="571500" cy="642937"/>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SG"/>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SG" smtClean="0">
                <a:latin typeface="Tempus Sans ITC"/>
              </a:rPr>
              <a:t>Absorption Spectrum</a:t>
            </a:r>
          </a:p>
        </p:txBody>
      </p:sp>
      <p:sp>
        <p:nvSpPr>
          <p:cNvPr id="30722" name="Content Placeholder 2"/>
          <p:cNvSpPr>
            <a:spLocks noGrp="1"/>
          </p:cNvSpPr>
          <p:nvPr>
            <p:ph idx="1"/>
          </p:nvPr>
        </p:nvSpPr>
        <p:spPr/>
        <p:txBody>
          <a:bodyPr/>
          <a:lstStyle/>
          <a:p>
            <a:pPr eaLnBrk="1" hangingPunct="1">
              <a:buFont typeface="Arial" charset="0"/>
              <a:buNone/>
            </a:pPr>
            <a:r>
              <a:rPr lang="en-SG" smtClean="0"/>
              <a:t>Different wavelengths of light are absorbed by chlorophyll during photosynthesis</a:t>
            </a:r>
          </a:p>
          <a:p>
            <a:pPr eaLnBrk="1" hangingPunct="1"/>
            <a:r>
              <a:rPr lang="en-SG" sz="2800" smtClean="0"/>
              <a:t>Sunlight consists of a spectrum of light, and each colour has a different wavelength</a:t>
            </a:r>
          </a:p>
          <a:p>
            <a:pPr eaLnBrk="1" hangingPunct="1"/>
            <a:r>
              <a:rPr lang="en-SG" sz="2800" smtClean="0"/>
              <a:t>Chlorophyll absorbs some wavelengths (mainly in the </a:t>
            </a:r>
            <a:r>
              <a:rPr lang="en-SG" sz="2800" u="sng" smtClean="0"/>
              <a:t>red</a:t>
            </a:r>
            <a:r>
              <a:rPr lang="en-SG" sz="2800" smtClean="0"/>
              <a:t> and </a:t>
            </a:r>
            <a:r>
              <a:rPr lang="en-SG" sz="2800" u="sng" smtClean="0"/>
              <a:t>blue</a:t>
            </a:r>
            <a:r>
              <a:rPr lang="en-SG" sz="2800" smtClean="0"/>
              <a:t> regions) while reflecting others (</a:t>
            </a:r>
            <a:r>
              <a:rPr lang="en-SG" sz="2800" u="sng" smtClean="0"/>
              <a:t>green</a:t>
            </a:r>
            <a:r>
              <a:rPr lang="en-SG" sz="2800" smtClean="0"/>
              <a:t> light)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1"/>
          </p:nvPr>
        </p:nvSpPr>
        <p:spPr/>
        <p:txBody>
          <a:bodyPr/>
          <a:lstStyle/>
          <a:p>
            <a:pPr eaLnBrk="1" hangingPunct="1"/>
            <a:r>
              <a:rPr lang="en-SG" u="sng" smtClean="0"/>
              <a:t>Absorption spectrum</a:t>
            </a:r>
            <a:r>
              <a:rPr lang="en-SG" smtClean="0"/>
              <a:t>: extent to which different wavelengths of light are absorbed</a:t>
            </a:r>
          </a:p>
          <a:p>
            <a:pPr eaLnBrk="1" hangingPunct="1"/>
            <a:r>
              <a:rPr lang="en-SG" u="sng" smtClean="0"/>
              <a:t>Action spectrum</a:t>
            </a:r>
            <a:r>
              <a:rPr lang="en-SG" smtClean="0"/>
              <a:t>: rate of photosynthesis</a:t>
            </a:r>
          </a:p>
          <a:p>
            <a:pPr eaLnBrk="1" hangingPunct="1">
              <a:buFont typeface="Arial" charset="0"/>
              <a:buNone/>
            </a:pPr>
            <a:endParaRPr lang="en-SG" smtClean="0"/>
          </a:p>
        </p:txBody>
      </p:sp>
      <p:sp>
        <p:nvSpPr>
          <p:cNvPr id="31746" name="Title 1"/>
          <p:cNvSpPr>
            <a:spLocks noGrp="1"/>
          </p:cNvSpPr>
          <p:nvPr>
            <p:ph type="title"/>
          </p:nvPr>
        </p:nvSpPr>
        <p:spPr/>
        <p:txBody>
          <a:bodyPr/>
          <a:lstStyle/>
          <a:p>
            <a:pPr eaLnBrk="1" hangingPunct="1"/>
            <a:r>
              <a:rPr lang="en-SG" smtClean="0">
                <a:latin typeface="Tempus Sans ITC"/>
              </a:rPr>
              <a:t>Absorption Spectrum (cont)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09600" y="0"/>
            <a:ext cx="7772400" cy="1143000"/>
          </a:xfrm>
        </p:spPr>
        <p:txBody>
          <a:bodyPr/>
          <a:lstStyle/>
          <a:p>
            <a:pPr eaLnBrk="1" hangingPunct="1"/>
            <a:r>
              <a:rPr lang="en-US" altLang="zh-TW" smtClean="0">
                <a:latin typeface="Arial" panose="020B0604020202020204" pitchFamily="34" charset="0"/>
              </a:rPr>
              <a:t>Light</a:t>
            </a:r>
            <a:endParaRPr lang="en-US" altLang="zh-TW" smtClean="0"/>
          </a:p>
        </p:txBody>
      </p:sp>
      <p:pic>
        <p:nvPicPr>
          <p:cNvPr id="9219" name="Picture 4" descr="C:\李胤鋒\BIOLOGY\FORM 6-7\03. PHOTOSYNTHESIS\photo\spectru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8077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4747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762000" y="0"/>
            <a:ext cx="7772400" cy="1143000"/>
          </a:xfrm>
        </p:spPr>
        <p:txBody>
          <a:bodyPr/>
          <a:lstStyle/>
          <a:p>
            <a:pPr eaLnBrk="1" hangingPunct="1"/>
            <a:r>
              <a:rPr lang="en-US" altLang="zh-TW" smtClean="0"/>
              <a:t>Light Absorption Spectrum</a:t>
            </a:r>
          </a:p>
        </p:txBody>
      </p:sp>
      <p:grpSp>
        <p:nvGrpSpPr>
          <p:cNvPr id="10243" name="Group 1030"/>
          <p:cNvGrpSpPr>
            <a:grpSpLocks/>
          </p:cNvGrpSpPr>
          <p:nvPr/>
        </p:nvGrpSpPr>
        <p:grpSpPr bwMode="auto">
          <a:xfrm>
            <a:off x="762000" y="1676400"/>
            <a:ext cx="7772400" cy="4418013"/>
            <a:chOff x="432" y="1190"/>
            <a:chExt cx="4896" cy="2783"/>
          </a:xfrm>
        </p:grpSpPr>
        <p:pic>
          <p:nvPicPr>
            <p:cNvPr id="10245" name="Picture 1028" descr="C:\李胤鋒\BIOLOGY\FORM 6-7\03. PHOTOSYNTHESIS\photo\colors visibilit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1680"/>
              <a:ext cx="4896" cy="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1029"/>
            <p:cNvSpPr txBox="1">
              <a:spLocks noChangeArrowheads="1"/>
            </p:cNvSpPr>
            <p:nvPr/>
          </p:nvSpPr>
          <p:spPr bwMode="auto">
            <a:xfrm>
              <a:off x="768" y="1190"/>
              <a:ext cx="417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4000">
                  <a:solidFill>
                    <a:srgbClr val="006600"/>
                  </a:solidFill>
                  <a:latin typeface="Verdana" panose="020B0604030504040204" pitchFamily="34" charset="0"/>
                  <a:ea typeface="新細明體" pitchFamily="18" charset="-120"/>
                </a:defRPr>
              </a:lvl1pPr>
              <a:lvl2pPr marL="742950" indent="-285750">
                <a:defRPr sz="4000">
                  <a:solidFill>
                    <a:srgbClr val="006600"/>
                  </a:solidFill>
                  <a:latin typeface="Verdana" panose="020B0604030504040204" pitchFamily="34" charset="0"/>
                  <a:ea typeface="新細明體" pitchFamily="18" charset="-120"/>
                </a:defRPr>
              </a:lvl2pPr>
              <a:lvl3pPr marL="1143000" indent="-228600">
                <a:defRPr sz="4000">
                  <a:solidFill>
                    <a:srgbClr val="006600"/>
                  </a:solidFill>
                  <a:latin typeface="Verdana" panose="020B0604030504040204" pitchFamily="34" charset="0"/>
                  <a:ea typeface="新細明體" pitchFamily="18" charset="-120"/>
                </a:defRPr>
              </a:lvl3pPr>
              <a:lvl4pPr marL="1600200" indent="-228600">
                <a:defRPr sz="4000">
                  <a:solidFill>
                    <a:srgbClr val="006600"/>
                  </a:solidFill>
                  <a:latin typeface="Verdana" panose="020B0604030504040204" pitchFamily="34" charset="0"/>
                  <a:ea typeface="新細明體" pitchFamily="18" charset="-120"/>
                </a:defRPr>
              </a:lvl4pPr>
              <a:lvl5pPr marL="2057400" indent="-228600">
                <a:defRPr sz="4000">
                  <a:solidFill>
                    <a:srgbClr val="006600"/>
                  </a:solidFill>
                  <a:latin typeface="Verdana" panose="020B0604030504040204" pitchFamily="34" charset="0"/>
                  <a:ea typeface="新細明體" pitchFamily="18" charset="-120"/>
                </a:defRPr>
              </a:lvl5pPr>
              <a:lvl6pPr marL="2514600" indent="-228600" eaLnBrk="0" fontAlgn="base" hangingPunct="0">
                <a:spcBef>
                  <a:spcPct val="0"/>
                </a:spcBef>
                <a:spcAft>
                  <a:spcPct val="0"/>
                </a:spcAft>
                <a:defRPr sz="4000">
                  <a:solidFill>
                    <a:srgbClr val="006600"/>
                  </a:solidFill>
                  <a:latin typeface="Verdana" panose="020B0604030504040204" pitchFamily="34" charset="0"/>
                  <a:ea typeface="新細明體" pitchFamily="18" charset="-120"/>
                </a:defRPr>
              </a:lvl6pPr>
              <a:lvl7pPr marL="2971800" indent="-228600" eaLnBrk="0" fontAlgn="base" hangingPunct="0">
                <a:spcBef>
                  <a:spcPct val="0"/>
                </a:spcBef>
                <a:spcAft>
                  <a:spcPct val="0"/>
                </a:spcAft>
                <a:defRPr sz="4000">
                  <a:solidFill>
                    <a:srgbClr val="006600"/>
                  </a:solidFill>
                  <a:latin typeface="Verdana" panose="020B0604030504040204" pitchFamily="34" charset="0"/>
                  <a:ea typeface="新細明體" pitchFamily="18" charset="-120"/>
                </a:defRPr>
              </a:lvl7pPr>
              <a:lvl8pPr marL="3429000" indent="-228600" eaLnBrk="0" fontAlgn="base" hangingPunct="0">
                <a:spcBef>
                  <a:spcPct val="0"/>
                </a:spcBef>
                <a:spcAft>
                  <a:spcPct val="0"/>
                </a:spcAft>
                <a:defRPr sz="4000">
                  <a:solidFill>
                    <a:srgbClr val="006600"/>
                  </a:solidFill>
                  <a:latin typeface="Verdana" panose="020B0604030504040204" pitchFamily="34" charset="0"/>
                  <a:ea typeface="新細明體" pitchFamily="18" charset="-120"/>
                </a:defRPr>
              </a:lvl8pPr>
              <a:lvl9pPr marL="3886200" indent="-228600" eaLnBrk="0" fontAlgn="base" hangingPunct="0">
                <a:spcBef>
                  <a:spcPct val="0"/>
                </a:spcBef>
                <a:spcAft>
                  <a:spcPct val="0"/>
                </a:spcAft>
                <a:defRPr sz="4000">
                  <a:solidFill>
                    <a:srgbClr val="006600"/>
                  </a:solidFill>
                  <a:latin typeface="Verdana" panose="020B0604030504040204" pitchFamily="34" charset="0"/>
                  <a:ea typeface="新細明體" pitchFamily="18" charset="-120"/>
                </a:defRPr>
              </a:lvl9pPr>
            </a:lstStyle>
            <a:p>
              <a:pPr eaLnBrk="1" hangingPunct="1">
                <a:spcBef>
                  <a:spcPct val="50000"/>
                </a:spcBef>
              </a:pPr>
              <a:r>
                <a:rPr kumimoji="1" lang="en-US" altLang="zh-TW"/>
                <a:t>Why leave looked green?</a:t>
              </a:r>
            </a:p>
          </p:txBody>
        </p:sp>
      </p:grpSp>
      <p:pic>
        <p:nvPicPr>
          <p:cNvPr id="75783" name="Picture 1031" descr="C:\李胤鋒\BIOLOGY\FORM 6-7\03. PHOTOSYNTHESIS\photo\absorspec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43000"/>
            <a:ext cx="7772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812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75783"/>
                                        </p:tgtEl>
                                        <p:attrNameLst>
                                          <p:attrName>style.visibility</p:attrName>
                                        </p:attrNameLst>
                                      </p:cBhvr>
                                      <p:to>
                                        <p:strVal val="visible"/>
                                      </p:to>
                                    </p:set>
                                    <p:animEffect transition="in" filter="blinds(vertical)">
                                      <p:cBhvr>
                                        <p:cTn id="7" dur="500"/>
                                        <p:tgtEl>
                                          <p:spTgt spid="75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SG" smtClean="0">
                <a:latin typeface="Tempus Sans ITC"/>
              </a:rPr>
              <a:t>Limiting Factors</a:t>
            </a:r>
          </a:p>
        </p:txBody>
      </p:sp>
      <p:sp>
        <p:nvSpPr>
          <p:cNvPr id="32770" name="Content Placeholder 2"/>
          <p:cNvSpPr>
            <a:spLocks noGrp="1"/>
          </p:cNvSpPr>
          <p:nvPr>
            <p:ph idx="1"/>
          </p:nvPr>
        </p:nvSpPr>
        <p:spPr>
          <a:xfrm>
            <a:off x="457200" y="1600200"/>
            <a:ext cx="8229600" cy="4686300"/>
          </a:xfrm>
        </p:spPr>
        <p:txBody>
          <a:bodyPr/>
          <a:lstStyle/>
          <a:p>
            <a:pPr eaLnBrk="1" hangingPunct="1">
              <a:buFont typeface="Arial" charset="0"/>
              <a:buNone/>
            </a:pPr>
            <a:r>
              <a:rPr lang="en-SG" sz="2800" smtClean="0"/>
              <a:t>(Recap) Limiting factor: any factor that directly affects a process and changes its quantity.</a:t>
            </a:r>
          </a:p>
          <a:p>
            <a:pPr eaLnBrk="1" hangingPunct="1">
              <a:buFont typeface="Arial" charset="0"/>
              <a:buNone/>
            </a:pPr>
            <a:endParaRPr lang="en-SG" sz="1400" smtClean="0"/>
          </a:p>
          <a:p>
            <a:pPr eaLnBrk="1" hangingPunct="1">
              <a:buFont typeface="Arial" charset="0"/>
              <a:buNone/>
            </a:pPr>
            <a:r>
              <a:rPr lang="en-SG" smtClean="0"/>
              <a:t>- </a:t>
            </a:r>
            <a:r>
              <a:rPr lang="en-SG" u="sng" smtClean="0"/>
              <a:t>Light intensity</a:t>
            </a:r>
          </a:p>
          <a:p>
            <a:pPr eaLnBrk="1" hangingPunct="1">
              <a:buFont typeface="Arial" charset="0"/>
              <a:buNone/>
            </a:pPr>
            <a:r>
              <a:rPr lang="en-SG" smtClean="0"/>
              <a:t>- </a:t>
            </a:r>
            <a:r>
              <a:rPr lang="en-SG" u="sng" smtClean="0"/>
              <a:t>Concentration</a:t>
            </a:r>
            <a:r>
              <a:rPr lang="en-SG" smtClean="0"/>
              <a:t> of </a:t>
            </a:r>
            <a:r>
              <a:rPr lang="en-SG" u="sng" smtClean="0"/>
              <a:t>carbon dioxide</a:t>
            </a:r>
          </a:p>
          <a:p>
            <a:pPr eaLnBrk="1" hangingPunct="1">
              <a:buFont typeface="Arial" charset="0"/>
              <a:buNone/>
            </a:pPr>
            <a:r>
              <a:rPr lang="en-SG" smtClean="0"/>
              <a:t>- </a:t>
            </a:r>
            <a:r>
              <a:rPr lang="en-SG" u="sng" smtClean="0"/>
              <a:t>Temperature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SG" smtClean="0">
                <a:latin typeface="Tempus Sans ITC"/>
              </a:rPr>
              <a:t>Limiting Factors – Light Intensity</a:t>
            </a:r>
          </a:p>
        </p:txBody>
      </p:sp>
      <p:sp>
        <p:nvSpPr>
          <p:cNvPr id="34818" name="Content Placeholder 2"/>
          <p:cNvSpPr>
            <a:spLocks noGrp="1"/>
          </p:cNvSpPr>
          <p:nvPr>
            <p:ph idx="1"/>
          </p:nvPr>
        </p:nvSpPr>
        <p:spPr>
          <a:xfrm>
            <a:off x="457200" y="1600200"/>
            <a:ext cx="8229600" cy="4972050"/>
          </a:xfrm>
        </p:spPr>
        <p:txBody>
          <a:bodyPr/>
          <a:lstStyle/>
          <a:p>
            <a:pPr eaLnBrk="1" hangingPunct="1">
              <a:buFont typeface="Arial" charset="0"/>
              <a:buNone/>
            </a:pPr>
            <a:r>
              <a:rPr lang="en-SG" smtClean="0"/>
              <a:t>Set up apparatus as shown with</a:t>
            </a:r>
          </a:p>
          <a:p>
            <a:pPr eaLnBrk="1" hangingPunct="1">
              <a:buFont typeface="Arial" charset="0"/>
              <a:buNone/>
            </a:pPr>
            <a:r>
              <a:rPr lang="en-SG" smtClean="0"/>
              <a:t>cut end of plant facing upwards</a:t>
            </a:r>
          </a:p>
          <a:p>
            <a:pPr eaLnBrk="1" hangingPunct="1"/>
            <a:r>
              <a:rPr lang="en-SG" sz="2800" smtClean="0"/>
              <a:t>Air bubbles will be given off from </a:t>
            </a:r>
            <a:br>
              <a:rPr lang="en-SG" sz="2800" smtClean="0"/>
            </a:br>
            <a:r>
              <a:rPr lang="en-SG" sz="2800" smtClean="0"/>
              <a:t>the cut end of the plant</a:t>
            </a:r>
          </a:p>
          <a:p>
            <a:pPr eaLnBrk="1" hangingPunct="1"/>
            <a:r>
              <a:rPr lang="en-SG" sz="2800" smtClean="0"/>
              <a:t>When bubbles are produced at a regular rate (allow some time for the plant to adapt to conditions provided), count the number of bubbles over a period of 5 minutes</a:t>
            </a:r>
          </a:p>
          <a:p>
            <a:pPr eaLnBrk="1" hangingPunct="1"/>
            <a:r>
              <a:rPr lang="en-SG" sz="2800" smtClean="0"/>
              <a:t>Repeat the count with the light source closer to the plant, and record your results in a table</a:t>
            </a:r>
          </a:p>
        </p:txBody>
      </p:sp>
      <p:pic>
        <p:nvPicPr>
          <p:cNvPr id="34819" name="Picture 3" descr="Figure 7.13.jpg"/>
          <p:cNvPicPr>
            <a:picLocks noChangeAspect="1"/>
          </p:cNvPicPr>
          <p:nvPr/>
        </p:nvPicPr>
        <p:blipFill>
          <a:blip r:embed="rId2"/>
          <a:srcRect/>
          <a:stretch>
            <a:fillRect/>
          </a:stretch>
        </p:blipFill>
        <p:spPr bwMode="auto">
          <a:xfrm>
            <a:off x="5857875" y="1249363"/>
            <a:ext cx="3714750" cy="217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28625" y="0"/>
            <a:ext cx="8229600" cy="1143000"/>
          </a:xfrm>
        </p:spPr>
        <p:txBody>
          <a:bodyPr/>
          <a:lstStyle/>
          <a:p>
            <a:pPr eaLnBrk="1" hangingPunct="1"/>
            <a:r>
              <a:rPr lang="en-SG" smtClean="0">
                <a:latin typeface="Tempus Sans ITC"/>
              </a:rPr>
              <a:t>Learning Objectives</a:t>
            </a:r>
          </a:p>
        </p:txBody>
      </p:sp>
      <p:sp>
        <p:nvSpPr>
          <p:cNvPr id="3" name="Content Placeholder 2"/>
          <p:cNvSpPr>
            <a:spLocks noGrp="1"/>
          </p:cNvSpPr>
          <p:nvPr>
            <p:ph idx="1"/>
          </p:nvPr>
        </p:nvSpPr>
        <p:spPr>
          <a:xfrm>
            <a:off x="457200" y="1071563"/>
            <a:ext cx="8229600" cy="5500687"/>
          </a:xfrm>
        </p:spPr>
        <p:txBody>
          <a:bodyPr rtlCol="0">
            <a:normAutofit fontScale="55000" lnSpcReduction="20000"/>
          </a:bodyPr>
          <a:lstStyle/>
          <a:p>
            <a:pPr>
              <a:defRPr/>
            </a:pPr>
            <a:r>
              <a:rPr lang="en-SG" sz="4400" dirty="0" smtClean="0"/>
              <a:t>State the equation, in words and symbols, for photosynthesis.</a:t>
            </a:r>
          </a:p>
          <a:p>
            <a:pPr>
              <a:defRPr/>
            </a:pPr>
            <a:r>
              <a:rPr lang="en-SG" sz="4400" dirty="0" smtClean="0"/>
              <a:t>State the essential conditions of photosynthesis.</a:t>
            </a:r>
          </a:p>
          <a:p>
            <a:pPr>
              <a:defRPr/>
            </a:pPr>
            <a:r>
              <a:rPr lang="en-SG" sz="4400" dirty="0" smtClean="0"/>
              <a:t>Describe the process of photosynthesis.</a:t>
            </a:r>
          </a:p>
          <a:p>
            <a:pPr>
              <a:defRPr/>
            </a:pPr>
            <a:r>
              <a:rPr lang="en-SG" sz="4400" dirty="0" smtClean="0"/>
              <a:t>light-dependent and light-independent stages</a:t>
            </a:r>
          </a:p>
          <a:p>
            <a:pPr>
              <a:defRPr/>
            </a:pPr>
            <a:r>
              <a:rPr lang="en-SG" sz="4400" dirty="0" smtClean="0"/>
              <a:t>Discuss the limiting factors and the effect of varying them on the rate of photosynthesis.</a:t>
            </a:r>
          </a:p>
          <a:p>
            <a:pPr>
              <a:defRPr/>
            </a:pPr>
            <a:r>
              <a:rPr lang="en-SG" sz="4400" dirty="0" smtClean="0"/>
              <a:t>Identify and label the cellular and tissue structures of a dicotyledonous leaf as seen in the cross-section under the microscope.</a:t>
            </a:r>
          </a:p>
          <a:p>
            <a:pPr>
              <a:defRPr/>
            </a:pPr>
            <a:r>
              <a:rPr lang="en-SG" sz="4400" dirty="0" smtClean="0"/>
              <a:t>Discuss the adaptations of the leaf for photosynthesis.</a:t>
            </a:r>
          </a:p>
          <a:p>
            <a:pPr>
              <a:defRPr/>
            </a:pPr>
            <a:r>
              <a:rPr lang="en-SG" sz="4400" dirty="0" smtClean="0"/>
              <a:t>Describe the significance of the external and internal features in terms of their function.</a:t>
            </a:r>
          </a:p>
          <a:p>
            <a:pPr>
              <a:defRPr/>
            </a:pPr>
            <a:r>
              <a:rPr lang="en-SG" sz="4400" dirty="0" smtClean="0"/>
              <a:t>distribution of chloroplasts for photosynthesis, stomata and </a:t>
            </a:r>
            <a:r>
              <a:rPr lang="en-SG" sz="4400" dirty="0" err="1" smtClean="0"/>
              <a:t>mesophyll</a:t>
            </a:r>
            <a:r>
              <a:rPr lang="en-SG" sz="4400" dirty="0" smtClean="0"/>
              <a:t> cells for diffusion in gaseous exchange and the vascular bundle for transport.</a:t>
            </a:r>
          </a:p>
          <a:p>
            <a:pPr>
              <a:defRPr/>
            </a:pPr>
            <a:r>
              <a:rPr lang="en-SG" sz="4400" dirty="0" smtClean="0"/>
              <a:t>Outline the intake of carbon dioxide and water.</a:t>
            </a:r>
          </a:p>
          <a:p>
            <a:pPr marL="514350" indent="-514350" eaLnBrk="1" fontAlgn="auto" hangingPunct="1">
              <a:spcAft>
                <a:spcPts val="0"/>
              </a:spcAft>
              <a:buFont typeface="Arial" pitchFamily="34" charset="0"/>
              <a:buNone/>
              <a:defRPr/>
            </a:pPr>
            <a:endParaRPr lang="en-SG"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SG" smtClean="0">
                <a:latin typeface="Tempus Sans ITC"/>
              </a:rPr>
              <a:t>Limiting Factors – Concentration of Carbon dioxide</a:t>
            </a:r>
          </a:p>
        </p:txBody>
      </p:sp>
      <p:sp>
        <p:nvSpPr>
          <p:cNvPr id="35842" name="Content Placeholder 2"/>
          <p:cNvSpPr>
            <a:spLocks noGrp="1"/>
          </p:cNvSpPr>
          <p:nvPr>
            <p:ph idx="1"/>
          </p:nvPr>
        </p:nvSpPr>
        <p:spPr>
          <a:xfrm>
            <a:off x="500063" y="1714500"/>
            <a:ext cx="8229600" cy="4525963"/>
          </a:xfrm>
        </p:spPr>
        <p:txBody>
          <a:bodyPr/>
          <a:lstStyle/>
          <a:p>
            <a:pPr eaLnBrk="1" hangingPunct="1">
              <a:buFont typeface="Arial" charset="0"/>
              <a:buNone/>
            </a:pPr>
            <a:r>
              <a:rPr lang="en-SG" smtClean="0"/>
              <a:t>Set up apparatus as seen in the experiment to investigate light intensity.</a:t>
            </a:r>
          </a:p>
          <a:p>
            <a:pPr eaLnBrk="1" hangingPunct="1"/>
            <a:r>
              <a:rPr lang="en-SG" sz="2800" smtClean="0"/>
              <a:t>Use different concentrations of sodium hydrogencarbonate solutions (0.01M, 0.02M, etc.) which are proportional to carbon dioxide concentration in solution</a:t>
            </a:r>
          </a:p>
          <a:p>
            <a:pPr eaLnBrk="1" hangingPunct="1"/>
            <a:r>
              <a:rPr lang="en-SG" sz="2800" smtClean="0"/>
              <a:t>Remember to keep the rest of the conditions constant eg. light intensity, temperature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SG" smtClean="0">
                <a:latin typeface="Tempus Sans ITC"/>
              </a:rPr>
              <a:t>Limiting Factors - Temperature</a:t>
            </a:r>
          </a:p>
        </p:txBody>
      </p:sp>
      <p:sp>
        <p:nvSpPr>
          <p:cNvPr id="36866" name="Content Placeholder 2"/>
          <p:cNvSpPr>
            <a:spLocks noGrp="1"/>
          </p:cNvSpPr>
          <p:nvPr>
            <p:ph idx="1"/>
          </p:nvPr>
        </p:nvSpPr>
        <p:spPr>
          <a:xfrm>
            <a:off x="500063" y="1428750"/>
            <a:ext cx="8229600" cy="4525963"/>
          </a:xfrm>
        </p:spPr>
        <p:txBody>
          <a:bodyPr/>
          <a:lstStyle/>
          <a:p>
            <a:pPr eaLnBrk="1" hangingPunct="1">
              <a:buFont typeface="Arial" charset="0"/>
              <a:buNone/>
            </a:pPr>
            <a:r>
              <a:rPr lang="en-SG" smtClean="0"/>
              <a:t>Set up apparatus as seen in the experiment to investigate light intensity.</a:t>
            </a:r>
          </a:p>
          <a:p>
            <a:pPr eaLnBrk="1" hangingPunct="1"/>
            <a:r>
              <a:rPr lang="en-SG" sz="2800" smtClean="0"/>
              <a:t>To obtain different temperatures:</a:t>
            </a:r>
          </a:p>
          <a:p>
            <a:pPr lvl="1" eaLnBrk="1" hangingPunct="1"/>
            <a:r>
              <a:rPr lang="en-SG" smtClean="0"/>
              <a:t>Add ice-cold water to the water bath to keep temperature at 5C</a:t>
            </a:r>
          </a:p>
          <a:p>
            <a:pPr lvl="1" eaLnBrk="1" hangingPunct="1"/>
            <a:r>
              <a:rPr lang="en-SG" smtClean="0"/>
              <a:t>Repeat for different temperatures eg. 15C, 25C, 35C, etc by adding cold water to keep the temperature constant</a:t>
            </a:r>
          </a:p>
          <a:p>
            <a:pPr lvl="1" eaLnBrk="1" hangingPunct="1">
              <a:buFont typeface="Arial" charset="0"/>
              <a:buNone/>
            </a:pPr>
            <a:endParaRPr lang="en-SG" smtClean="0"/>
          </a:p>
        </p:txBody>
      </p:sp>
      <p:sp>
        <p:nvSpPr>
          <p:cNvPr id="4" name="TextBox 3"/>
          <p:cNvSpPr txBox="1"/>
          <p:nvPr/>
        </p:nvSpPr>
        <p:spPr>
          <a:xfrm>
            <a:off x="500063" y="5429250"/>
            <a:ext cx="8143875" cy="954088"/>
          </a:xfrm>
          <a:prstGeom prst="rect">
            <a:avLst/>
          </a:prstGeom>
          <a:noFill/>
        </p:spPr>
        <p:txBody>
          <a:bodyPr>
            <a:spAutoFit/>
          </a:bodyPr>
          <a:lstStyle/>
          <a:p>
            <a:pPr>
              <a:defRPr/>
            </a:pPr>
            <a:r>
              <a:rPr lang="en-SG" sz="2800" dirty="0">
                <a:latin typeface="+mn-lt"/>
              </a:rPr>
              <a:t>Question: What happens when the temperature is increased to 45C and beyond (optimum temperature)?</a:t>
            </a:r>
          </a:p>
        </p:txBody>
      </p:sp>
      <p:sp>
        <p:nvSpPr>
          <p:cNvPr id="5" name="Cloud Callout 4"/>
          <p:cNvSpPr/>
          <p:nvPr/>
        </p:nvSpPr>
        <p:spPr>
          <a:xfrm>
            <a:off x="1643063" y="3143250"/>
            <a:ext cx="3643312" cy="2071688"/>
          </a:xfrm>
          <a:prstGeom prst="cloud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sz="2400" dirty="0">
              <a:solidFill>
                <a:schemeClr val="tx1"/>
              </a:solidFill>
            </a:endParaRPr>
          </a:p>
          <a:p>
            <a:pPr algn="ctr">
              <a:defRPr/>
            </a:pPr>
            <a:r>
              <a:rPr lang="en-SG" sz="2400" b="1" dirty="0">
                <a:solidFill>
                  <a:schemeClr val="tx1"/>
                </a:solidFill>
              </a:rPr>
              <a:t>Observation:</a:t>
            </a:r>
            <a:r>
              <a:rPr lang="en-SG" sz="2400" dirty="0">
                <a:solidFill>
                  <a:schemeClr val="tx1"/>
                </a:solidFill>
              </a:rPr>
              <a:t> Bubbles are not given off by the plant.</a:t>
            </a:r>
          </a:p>
        </p:txBody>
      </p:sp>
      <p:sp>
        <p:nvSpPr>
          <p:cNvPr id="6" name="Cloud Callout 5"/>
          <p:cNvSpPr/>
          <p:nvPr/>
        </p:nvSpPr>
        <p:spPr>
          <a:xfrm>
            <a:off x="3857625" y="357188"/>
            <a:ext cx="4643438" cy="2928937"/>
          </a:xfrm>
          <a:prstGeom prst="cloud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SG" sz="2400" b="1" dirty="0">
                <a:solidFill>
                  <a:schemeClr val="tx1"/>
                </a:solidFill>
              </a:rPr>
              <a:t>Explanation:</a:t>
            </a:r>
            <a:r>
              <a:rPr lang="en-SG" sz="2400" dirty="0">
                <a:solidFill>
                  <a:schemeClr val="tx1"/>
                </a:solidFill>
              </a:rPr>
              <a:t> Enzymes in the plant is denatured, causing photosynthesis to stop. Thus, oxygen is not released.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SG" smtClean="0">
                <a:latin typeface="Tempus Sans ITC"/>
              </a:rPr>
              <a:t>Limiting Factors – Graphs</a:t>
            </a:r>
          </a:p>
        </p:txBody>
      </p:sp>
      <p:grpSp>
        <p:nvGrpSpPr>
          <p:cNvPr id="37890" name="Group 26"/>
          <p:cNvGrpSpPr>
            <a:grpSpLocks/>
          </p:cNvGrpSpPr>
          <p:nvPr/>
        </p:nvGrpSpPr>
        <p:grpSpPr bwMode="auto">
          <a:xfrm>
            <a:off x="357188" y="2143125"/>
            <a:ext cx="4643437" cy="3441700"/>
            <a:chOff x="4643438" y="3571876"/>
            <a:chExt cx="3963848" cy="2869662"/>
          </a:xfrm>
        </p:grpSpPr>
        <p:pic>
          <p:nvPicPr>
            <p:cNvPr id="37897" name="Picture 4" descr="Figure 7.10.jpg"/>
            <p:cNvPicPr>
              <a:picLocks noChangeAspect="1"/>
            </p:cNvPicPr>
            <p:nvPr/>
          </p:nvPicPr>
          <p:blipFill>
            <a:blip r:embed="rId2"/>
            <a:srcRect/>
            <a:stretch>
              <a:fillRect/>
            </a:stretch>
          </p:blipFill>
          <p:spPr bwMode="auto">
            <a:xfrm>
              <a:off x="5072066" y="3571876"/>
              <a:ext cx="3535220" cy="2566748"/>
            </a:xfrm>
            <a:prstGeom prst="rect">
              <a:avLst/>
            </a:prstGeom>
            <a:noFill/>
            <a:ln w="9525">
              <a:noFill/>
              <a:miter lim="800000"/>
              <a:headEnd/>
              <a:tailEnd/>
            </a:ln>
          </p:spPr>
        </p:pic>
        <p:sp>
          <p:nvSpPr>
            <p:cNvPr id="16" name="TextBox 15"/>
            <p:cNvSpPr txBox="1"/>
            <p:nvPr/>
          </p:nvSpPr>
          <p:spPr>
            <a:xfrm>
              <a:off x="4643438" y="3786190"/>
              <a:ext cx="461665" cy="2214578"/>
            </a:xfrm>
            <a:prstGeom prst="rect">
              <a:avLst/>
            </a:prstGeom>
            <a:noFill/>
          </p:spPr>
          <p:txBody>
            <a:bodyPr vert="vert270">
              <a:spAutoFit/>
            </a:bodyPr>
            <a:lstStyle/>
            <a:p>
              <a:pPr fontAlgn="auto">
                <a:spcBef>
                  <a:spcPts val="0"/>
                </a:spcBef>
                <a:spcAft>
                  <a:spcPts val="0"/>
                </a:spcAft>
                <a:defRPr/>
              </a:pPr>
              <a:r>
                <a:rPr lang="en-SG" dirty="0">
                  <a:latin typeface="+mn-lt"/>
                  <a:cs typeface="+mn-cs"/>
                </a:rPr>
                <a:t>Rate of photosynthesis</a:t>
              </a:r>
            </a:p>
          </p:txBody>
        </p:sp>
        <p:sp>
          <p:nvSpPr>
            <p:cNvPr id="37899" name="TextBox 16"/>
            <p:cNvSpPr txBox="1">
              <a:spLocks noChangeArrowheads="1"/>
            </p:cNvSpPr>
            <p:nvPr/>
          </p:nvSpPr>
          <p:spPr bwMode="auto">
            <a:xfrm>
              <a:off x="6215074" y="6072206"/>
              <a:ext cx="1506823" cy="369332"/>
            </a:xfrm>
            <a:prstGeom prst="rect">
              <a:avLst/>
            </a:prstGeom>
            <a:noFill/>
            <a:ln w="9525">
              <a:noFill/>
              <a:miter lim="800000"/>
              <a:headEnd/>
              <a:tailEnd/>
            </a:ln>
          </p:spPr>
          <p:txBody>
            <a:bodyPr wrap="none">
              <a:spAutoFit/>
            </a:bodyPr>
            <a:lstStyle/>
            <a:p>
              <a:r>
                <a:rPr lang="en-SG">
                  <a:latin typeface="Calibri" pitchFamily="34" charset="0"/>
                </a:rPr>
                <a:t>Light Intensity</a:t>
              </a:r>
            </a:p>
          </p:txBody>
        </p:sp>
        <p:cxnSp>
          <p:nvCxnSpPr>
            <p:cNvPr id="18" name="Straight Connector 17"/>
            <p:cNvCxnSpPr/>
            <p:nvPr/>
          </p:nvCxnSpPr>
          <p:spPr>
            <a:xfrm rot="5400000">
              <a:off x="6305433" y="5464027"/>
              <a:ext cx="10456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7446542" y="5434907"/>
              <a:ext cx="1098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7902" name="TextBox 19"/>
            <p:cNvSpPr txBox="1">
              <a:spLocks noChangeArrowheads="1"/>
            </p:cNvSpPr>
            <p:nvPr/>
          </p:nvSpPr>
          <p:spPr bwMode="auto">
            <a:xfrm>
              <a:off x="6215074" y="5429264"/>
              <a:ext cx="317716" cy="369332"/>
            </a:xfrm>
            <a:prstGeom prst="rect">
              <a:avLst/>
            </a:prstGeom>
            <a:noFill/>
            <a:ln w="9525">
              <a:noFill/>
              <a:miter lim="800000"/>
              <a:headEnd/>
              <a:tailEnd/>
            </a:ln>
          </p:spPr>
          <p:txBody>
            <a:bodyPr wrap="none">
              <a:spAutoFit/>
            </a:bodyPr>
            <a:lstStyle/>
            <a:p>
              <a:r>
                <a:rPr lang="en-SG">
                  <a:latin typeface="Calibri" pitchFamily="34" charset="0"/>
                </a:rPr>
                <a:t>A</a:t>
              </a:r>
            </a:p>
          </p:txBody>
        </p:sp>
        <p:sp>
          <p:nvSpPr>
            <p:cNvPr id="37903" name="TextBox 20"/>
            <p:cNvSpPr txBox="1">
              <a:spLocks noChangeArrowheads="1"/>
            </p:cNvSpPr>
            <p:nvPr/>
          </p:nvSpPr>
          <p:spPr bwMode="auto">
            <a:xfrm>
              <a:off x="7358082" y="5429264"/>
              <a:ext cx="309700" cy="369332"/>
            </a:xfrm>
            <a:prstGeom prst="rect">
              <a:avLst/>
            </a:prstGeom>
            <a:noFill/>
            <a:ln w="9525">
              <a:noFill/>
              <a:miter lim="800000"/>
              <a:headEnd/>
              <a:tailEnd/>
            </a:ln>
          </p:spPr>
          <p:txBody>
            <a:bodyPr wrap="none">
              <a:spAutoFit/>
            </a:bodyPr>
            <a:lstStyle/>
            <a:p>
              <a:r>
                <a:rPr lang="en-SG">
                  <a:latin typeface="Calibri" pitchFamily="34" charset="0"/>
                </a:rPr>
                <a:t>B</a:t>
              </a:r>
            </a:p>
          </p:txBody>
        </p:sp>
        <p:sp>
          <p:nvSpPr>
            <p:cNvPr id="37904" name="TextBox 24"/>
            <p:cNvSpPr txBox="1">
              <a:spLocks noChangeArrowheads="1"/>
            </p:cNvSpPr>
            <p:nvPr/>
          </p:nvSpPr>
          <p:spPr bwMode="auto">
            <a:xfrm>
              <a:off x="6143636" y="4929198"/>
              <a:ext cx="1711815" cy="338554"/>
            </a:xfrm>
            <a:prstGeom prst="rect">
              <a:avLst/>
            </a:prstGeom>
            <a:noFill/>
            <a:ln w="9525">
              <a:noFill/>
              <a:miter lim="800000"/>
              <a:headEnd/>
              <a:tailEnd/>
            </a:ln>
          </p:spPr>
          <p:txBody>
            <a:bodyPr wrap="none">
              <a:spAutoFit/>
            </a:bodyPr>
            <a:lstStyle/>
            <a:p>
              <a:r>
                <a:rPr lang="en-SG" sz="1600">
                  <a:latin typeface="Calibri" pitchFamily="34" charset="0"/>
                </a:rPr>
                <a:t>0.03% CO</a:t>
              </a:r>
              <a:r>
                <a:rPr lang="en-SG" sz="1600" baseline="-25000">
                  <a:latin typeface="Calibri" pitchFamily="34" charset="0"/>
                </a:rPr>
                <a:t>2</a:t>
              </a:r>
              <a:r>
                <a:rPr lang="en-SG" sz="1600">
                  <a:latin typeface="Calibri" pitchFamily="34" charset="0"/>
                </a:rPr>
                <a:t> at 30</a:t>
              </a:r>
              <a:r>
                <a:rPr lang="en-SG" sz="1600">
                  <a:latin typeface="Calibri" pitchFamily="34" charset="0"/>
                  <a:sym typeface="Symbol" pitchFamily="18" charset="2"/>
                </a:rPr>
                <a:t></a:t>
              </a:r>
              <a:r>
                <a:rPr lang="en-SG" sz="1600">
                  <a:latin typeface="Calibri" pitchFamily="34" charset="0"/>
                </a:rPr>
                <a:t>C</a:t>
              </a:r>
            </a:p>
          </p:txBody>
        </p:sp>
        <p:sp>
          <p:nvSpPr>
            <p:cNvPr id="37905" name="TextBox 25"/>
            <p:cNvSpPr txBox="1">
              <a:spLocks noChangeArrowheads="1"/>
            </p:cNvSpPr>
            <p:nvPr/>
          </p:nvSpPr>
          <p:spPr bwMode="auto">
            <a:xfrm>
              <a:off x="6215074" y="5715016"/>
              <a:ext cx="1711815" cy="338554"/>
            </a:xfrm>
            <a:prstGeom prst="rect">
              <a:avLst/>
            </a:prstGeom>
            <a:noFill/>
            <a:ln w="9525">
              <a:noFill/>
              <a:miter lim="800000"/>
              <a:headEnd/>
              <a:tailEnd/>
            </a:ln>
          </p:spPr>
          <p:txBody>
            <a:bodyPr wrap="none">
              <a:spAutoFit/>
            </a:bodyPr>
            <a:lstStyle/>
            <a:p>
              <a:r>
                <a:rPr lang="en-SG" sz="1600">
                  <a:latin typeface="Calibri" pitchFamily="34" charset="0"/>
                </a:rPr>
                <a:t>0.03% CO</a:t>
              </a:r>
              <a:r>
                <a:rPr lang="en-SG" sz="1600" baseline="-25000">
                  <a:latin typeface="Calibri" pitchFamily="34" charset="0"/>
                </a:rPr>
                <a:t>2</a:t>
              </a:r>
              <a:r>
                <a:rPr lang="en-SG" sz="1600">
                  <a:latin typeface="Calibri" pitchFamily="34" charset="0"/>
                </a:rPr>
                <a:t> at 20</a:t>
              </a:r>
              <a:r>
                <a:rPr lang="en-SG" sz="1600">
                  <a:latin typeface="Calibri" pitchFamily="34" charset="0"/>
                  <a:sym typeface="Symbol" pitchFamily="18" charset="2"/>
                </a:rPr>
                <a:t></a:t>
              </a:r>
              <a:r>
                <a:rPr lang="en-SG" sz="1600">
                  <a:latin typeface="Calibri" pitchFamily="34" charset="0"/>
                </a:rPr>
                <a:t>C</a:t>
              </a:r>
            </a:p>
          </p:txBody>
        </p:sp>
      </p:grpSp>
      <p:sp>
        <p:nvSpPr>
          <p:cNvPr id="37891" name="TextBox 27"/>
          <p:cNvSpPr txBox="1">
            <a:spLocks noChangeArrowheads="1"/>
          </p:cNvSpPr>
          <p:nvPr/>
        </p:nvSpPr>
        <p:spPr bwMode="auto">
          <a:xfrm>
            <a:off x="4286250" y="4214813"/>
            <a:ext cx="765175" cy="307975"/>
          </a:xfrm>
          <a:prstGeom prst="rect">
            <a:avLst/>
          </a:prstGeom>
          <a:noFill/>
          <a:ln w="9525">
            <a:noFill/>
            <a:miter lim="800000"/>
            <a:headEnd/>
            <a:tailEnd/>
          </a:ln>
        </p:spPr>
        <p:txBody>
          <a:bodyPr wrap="none">
            <a:spAutoFit/>
          </a:bodyPr>
          <a:lstStyle/>
          <a:p>
            <a:r>
              <a:rPr lang="en-SG" sz="1400">
                <a:latin typeface="Calibri" pitchFamily="34" charset="0"/>
              </a:rPr>
              <a:t>Graph 1</a:t>
            </a:r>
          </a:p>
        </p:txBody>
      </p:sp>
      <p:sp>
        <p:nvSpPr>
          <p:cNvPr id="37892" name="TextBox 28"/>
          <p:cNvSpPr txBox="1">
            <a:spLocks noChangeArrowheads="1"/>
          </p:cNvSpPr>
          <p:nvPr/>
        </p:nvSpPr>
        <p:spPr bwMode="auto">
          <a:xfrm>
            <a:off x="4286250" y="4071938"/>
            <a:ext cx="765175" cy="307975"/>
          </a:xfrm>
          <a:prstGeom prst="rect">
            <a:avLst/>
          </a:prstGeom>
          <a:noFill/>
          <a:ln w="9525">
            <a:noFill/>
            <a:miter lim="800000"/>
            <a:headEnd/>
            <a:tailEnd/>
          </a:ln>
        </p:spPr>
        <p:txBody>
          <a:bodyPr wrap="none">
            <a:spAutoFit/>
          </a:bodyPr>
          <a:lstStyle/>
          <a:p>
            <a:r>
              <a:rPr lang="en-SG" sz="1400">
                <a:latin typeface="Calibri" pitchFamily="34" charset="0"/>
              </a:rPr>
              <a:t>Graph 2</a:t>
            </a:r>
          </a:p>
        </p:txBody>
      </p:sp>
      <p:sp>
        <p:nvSpPr>
          <p:cNvPr id="20486" name="TextBox 29"/>
          <p:cNvSpPr txBox="1">
            <a:spLocks noChangeArrowheads="1"/>
          </p:cNvSpPr>
          <p:nvPr/>
        </p:nvSpPr>
        <p:spPr bwMode="auto">
          <a:xfrm>
            <a:off x="5000625" y="1714500"/>
            <a:ext cx="3975100" cy="1200150"/>
          </a:xfrm>
          <a:prstGeom prst="rect">
            <a:avLst/>
          </a:prstGeom>
          <a:noFill/>
          <a:ln w="9525">
            <a:noFill/>
            <a:miter lim="800000"/>
            <a:headEnd/>
            <a:tailEnd/>
          </a:ln>
        </p:spPr>
        <p:txBody>
          <a:bodyPr wrap="none">
            <a:spAutoFit/>
          </a:bodyPr>
          <a:lstStyle/>
          <a:p>
            <a:r>
              <a:rPr lang="en-SG" sz="2400">
                <a:latin typeface="Calibri" pitchFamily="34" charset="0"/>
              </a:rPr>
              <a:t>Question: What is the limiting </a:t>
            </a:r>
            <a:br>
              <a:rPr lang="en-SG" sz="2400">
                <a:latin typeface="Calibri" pitchFamily="34" charset="0"/>
              </a:rPr>
            </a:br>
            <a:r>
              <a:rPr lang="en-SG" sz="2400">
                <a:latin typeface="Calibri" pitchFamily="34" charset="0"/>
              </a:rPr>
              <a:t>factor of the reaction before </a:t>
            </a:r>
            <a:br>
              <a:rPr lang="en-SG" sz="2400">
                <a:latin typeface="Calibri" pitchFamily="34" charset="0"/>
              </a:rPr>
            </a:br>
            <a:r>
              <a:rPr lang="en-SG" sz="2400">
                <a:latin typeface="Calibri" pitchFamily="34" charset="0"/>
              </a:rPr>
              <a:t>point A?</a:t>
            </a:r>
          </a:p>
        </p:txBody>
      </p:sp>
      <p:sp>
        <p:nvSpPr>
          <p:cNvPr id="20487" name="TextBox 30"/>
          <p:cNvSpPr txBox="1">
            <a:spLocks noChangeArrowheads="1"/>
          </p:cNvSpPr>
          <p:nvPr/>
        </p:nvSpPr>
        <p:spPr bwMode="auto">
          <a:xfrm>
            <a:off x="5715000" y="3000375"/>
            <a:ext cx="1936750" cy="461963"/>
          </a:xfrm>
          <a:prstGeom prst="rect">
            <a:avLst/>
          </a:prstGeom>
          <a:noFill/>
          <a:ln w="9525">
            <a:noFill/>
            <a:miter lim="800000"/>
            <a:headEnd/>
            <a:tailEnd/>
          </a:ln>
        </p:spPr>
        <p:txBody>
          <a:bodyPr wrap="none">
            <a:spAutoFit/>
          </a:bodyPr>
          <a:lstStyle/>
          <a:p>
            <a:r>
              <a:rPr lang="en-SG" sz="2400">
                <a:latin typeface="Calibri" pitchFamily="34" charset="0"/>
              </a:rPr>
              <a:t>Light intensity</a:t>
            </a:r>
          </a:p>
        </p:txBody>
      </p:sp>
      <p:sp>
        <p:nvSpPr>
          <p:cNvPr id="20488" name="TextBox 31"/>
          <p:cNvSpPr txBox="1">
            <a:spLocks noChangeArrowheads="1"/>
          </p:cNvSpPr>
          <p:nvPr/>
        </p:nvSpPr>
        <p:spPr bwMode="auto">
          <a:xfrm>
            <a:off x="5072063" y="3786188"/>
            <a:ext cx="3975100" cy="1200150"/>
          </a:xfrm>
          <a:prstGeom prst="rect">
            <a:avLst/>
          </a:prstGeom>
          <a:noFill/>
          <a:ln w="9525">
            <a:noFill/>
            <a:miter lim="800000"/>
            <a:headEnd/>
            <a:tailEnd/>
          </a:ln>
        </p:spPr>
        <p:txBody>
          <a:bodyPr wrap="none">
            <a:spAutoFit/>
          </a:bodyPr>
          <a:lstStyle/>
          <a:p>
            <a:r>
              <a:rPr lang="en-SG" sz="2400">
                <a:latin typeface="Calibri" pitchFamily="34" charset="0"/>
              </a:rPr>
              <a:t>Question: What is the limiting </a:t>
            </a:r>
            <a:br>
              <a:rPr lang="en-SG" sz="2400">
                <a:latin typeface="Calibri" pitchFamily="34" charset="0"/>
              </a:rPr>
            </a:br>
            <a:r>
              <a:rPr lang="en-SG" sz="2400">
                <a:latin typeface="Calibri" pitchFamily="34" charset="0"/>
              </a:rPr>
              <a:t>factor of the reaction after </a:t>
            </a:r>
          </a:p>
          <a:p>
            <a:r>
              <a:rPr lang="en-SG" sz="2400">
                <a:latin typeface="Calibri" pitchFamily="34" charset="0"/>
              </a:rPr>
              <a:t>point A?</a:t>
            </a:r>
          </a:p>
        </p:txBody>
      </p:sp>
      <p:sp>
        <p:nvSpPr>
          <p:cNvPr id="20489" name="TextBox 32"/>
          <p:cNvSpPr txBox="1">
            <a:spLocks noChangeArrowheads="1"/>
          </p:cNvSpPr>
          <p:nvPr/>
        </p:nvSpPr>
        <p:spPr bwMode="auto">
          <a:xfrm>
            <a:off x="5643563" y="5072063"/>
            <a:ext cx="2736850" cy="830262"/>
          </a:xfrm>
          <a:prstGeom prst="rect">
            <a:avLst/>
          </a:prstGeom>
          <a:noFill/>
          <a:ln w="9525">
            <a:noFill/>
            <a:miter lim="800000"/>
            <a:headEnd/>
            <a:tailEnd/>
          </a:ln>
        </p:spPr>
        <p:txBody>
          <a:bodyPr wrap="none">
            <a:spAutoFit/>
          </a:bodyPr>
          <a:lstStyle/>
          <a:p>
            <a:r>
              <a:rPr lang="en-SG" sz="2400">
                <a:latin typeface="Calibri" pitchFamily="34" charset="0"/>
              </a:rPr>
              <a:t>The carbon dioxide </a:t>
            </a:r>
            <a:br>
              <a:rPr lang="en-SG" sz="2400">
                <a:latin typeface="Calibri" pitchFamily="34" charset="0"/>
              </a:rPr>
            </a:br>
            <a:r>
              <a:rPr lang="en-SG" sz="2400">
                <a:latin typeface="Calibri" pitchFamily="34" charset="0"/>
              </a:rPr>
              <a:t>concentration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6">
                                            <p:txEl>
                                              <p:pRg st="0" end="0"/>
                                            </p:txEl>
                                          </p:spTgt>
                                        </p:tgtEl>
                                        <p:attrNameLst>
                                          <p:attrName>style.visibility</p:attrName>
                                        </p:attrNameLst>
                                      </p:cBhvr>
                                      <p:to>
                                        <p:strVal val="visible"/>
                                      </p:to>
                                    </p:set>
                                    <p:animEffect transition="in" filter="fade">
                                      <p:cBhvr>
                                        <p:cTn id="7" dur="2000"/>
                                        <p:tgtEl>
                                          <p:spTgt spid="204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7">
                                            <p:txEl>
                                              <p:pRg st="0" end="0"/>
                                            </p:txEl>
                                          </p:spTgt>
                                        </p:tgtEl>
                                        <p:attrNameLst>
                                          <p:attrName>style.visibility</p:attrName>
                                        </p:attrNameLst>
                                      </p:cBhvr>
                                      <p:to>
                                        <p:strVal val="visible"/>
                                      </p:to>
                                    </p:set>
                                    <p:animEffect transition="in" filter="fade">
                                      <p:cBhvr>
                                        <p:cTn id="12" dur="2000"/>
                                        <p:tgtEl>
                                          <p:spTgt spid="204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8">
                                            <p:txEl>
                                              <p:pRg st="0" end="0"/>
                                            </p:txEl>
                                          </p:spTgt>
                                        </p:tgtEl>
                                        <p:attrNameLst>
                                          <p:attrName>style.visibility</p:attrName>
                                        </p:attrNameLst>
                                      </p:cBhvr>
                                      <p:to>
                                        <p:strVal val="visible"/>
                                      </p:to>
                                    </p:set>
                                    <p:animEffect transition="in" filter="fade">
                                      <p:cBhvr>
                                        <p:cTn id="17" dur="2000"/>
                                        <p:tgtEl>
                                          <p:spTgt spid="20488">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488">
                                            <p:txEl>
                                              <p:pRg st="1" end="1"/>
                                            </p:txEl>
                                          </p:spTgt>
                                        </p:tgtEl>
                                        <p:attrNameLst>
                                          <p:attrName>style.visibility</p:attrName>
                                        </p:attrNameLst>
                                      </p:cBhvr>
                                      <p:to>
                                        <p:strVal val="visible"/>
                                      </p:to>
                                    </p:set>
                                    <p:animEffect transition="in" filter="fade">
                                      <p:cBhvr>
                                        <p:cTn id="20" dur="2000"/>
                                        <p:tgtEl>
                                          <p:spTgt spid="2048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489">
                                            <p:txEl>
                                              <p:pRg st="0" end="0"/>
                                            </p:txEl>
                                          </p:spTgt>
                                        </p:tgtEl>
                                        <p:attrNameLst>
                                          <p:attrName>style.visibility</p:attrName>
                                        </p:attrNameLst>
                                      </p:cBhvr>
                                      <p:to>
                                        <p:strVal val="visible"/>
                                      </p:to>
                                    </p:set>
                                    <p:animEffect transition="in" filter="fade">
                                      <p:cBhvr>
                                        <p:cTn id="25" dur="2000"/>
                                        <p:tgtEl>
                                          <p:spTgt spid="204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build="allAtOnce"/>
      <p:bldP spid="20487" grpId="0" build="allAtOnce"/>
      <p:bldP spid="20488" grpId="0" build="allAtOnce"/>
      <p:bldP spid="20489"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SG" smtClean="0">
                <a:latin typeface="Tempus Sans ITC"/>
              </a:rPr>
              <a:t>Limiting Factors – Graphs</a:t>
            </a:r>
            <a:endParaRPr lang="en-SG" smtClean="0"/>
          </a:p>
        </p:txBody>
      </p:sp>
      <p:grpSp>
        <p:nvGrpSpPr>
          <p:cNvPr id="38914" name="Group 16"/>
          <p:cNvGrpSpPr>
            <a:grpSpLocks/>
          </p:cNvGrpSpPr>
          <p:nvPr/>
        </p:nvGrpSpPr>
        <p:grpSpPr bwMode="auto">
          <a:xfrm>
            <a:off x="142875" y="2000250"/>
            <a:ext cx="5143500" cy="3929063"/>
            <a:chOff x="2786050" y="2242276"/>
            <a:chExt cx="4000528" cy="2913378"/>
          </a:xfrm>
        </p:grpSpPr>
        <p:pic>
          <p:nvPicPr>
            <p:cNvPr id="38919" name="Picture 9" descr="Figure 7.11.jpg"/>
            <p:cNvPicPr>
              <a:picLocks noChangeAspect="1"/>
            </p:cNvPicPr>
            <p:nvPr/>
          </p:nvPicPr>
          <p:blipFill>
            <a:blip r:embed="rId2"/>
            <a:srcRect/>
            <a:stretch>
              <a:fillRect/>
            </a:stretch>
          </p:blipFill>
          <p:spPr bwMode="auto">
            <a:xfrm>
              <a:off x="3143240" y="2242276"/>
              <a:ext cx="3643338" cy="2640348"/>
            </a:xfrm>
            <a:prstGeom prst="rect">
              <a:avLst/>
            </a:prstGeom>
            <a:noFill/>
            <a:ln w="9525">
              <a:noFill/>
              <a:miter lim="800000"/>
              <a:headEnd/>
              <a:tailEnd/>
            </a:ln>
          </p:spPr>
        </p:pic>
        <p:sp>
          <p:nvSpPr>
            <p:cNvPr id="4" name="TextBox 3"/>
            <p:cNvSpPr txBox="1"/>
            <p:nvPr/>
          </p:nvSpPr>
          <p:spPr>
            <a:xfrm>
              <a:off x="2786050" y="2500306"/>
              <a:ext cx="461665" cy="2214578"/>
            </a:xfrm>
            <a:prstGeom prst="rect">
              <a:avLst/>
            </a:prstGeom>
            <a:noFill/>
          </p:spPr>
          <p:txBody>
            <a:bodyPr vert="vert270">
              <a:spAutoFit/>
            </a:bodyPr>
            <a:lstStyle/>
            <a:p>
              <a:pPr fontAlgn="auto">
                <a:spcBef>
                  <a:spcPts val="0"/>
                </a:spcBef>
                <a:spcAft>
                  <a:spcPts val="0"/>
                </a:spcAft>
                <a:defRPr/>
              </a:pPr>
              <a:r>
                <a:rPr lang="en-SG" dirty="0">
                  <a:latin typeface="+mn-lt"/>
                  <a:cs typeface="+mn-cs"/>
                </a:rPr>
                <a:t>Rate of photosynthesis</a:t>
              </a:r>
            </a:p>
          </p:txBody>
        </p:sp>
        <p:sp>
          <p:nvSpPr>
            <p:cNvPr id="38921" name="TextBox 4"/>
            <p:cNvSpPr txBox="1">
              <a:spLocks noChangeArrowheads="1"/>
            </p:cNvSpPr>
            <p:nvPr/>
          </p:nvSpPr>
          <p:spPr bwMode="auto">
            <a:xfrm>
              <a:off x="4357686" y="4786322"/>
              <a:ext cx="1506823" cy="369332"/>
            </a:xfrm>
            <a:prstGeom prst="rect">
              <a:avLst/>
            </a:prstGeom>
            <a:noFill/>
            <a:ln w="9525">
              <a:noFill/>
              <a:miter lim="800000"/>
              <a:headEnd/>
              <a:tailEnd/>
            </a:ln>
          </p:spPr>
          <p:txBody>
            <a:bodyPr wrap="none">
              <a:spAutoFit/>
            </a:bodyPr>
            <a:lstStyle/>
            <a:p>
              <a:r>
                <a:rPr lang="en-SG">
                  <a:latin typeface="Calibri" pitchFamily="34" charset="0"/>
                </a:rPr>
                <a:t>Light Intensity</a:t>
              </a:r>
            </a:p>
          </p:txBody>
        </p:sp>
        <p:cxnSp>
          <p:nvCxnSpPr>
            <p:cNvPr id="6" name="Straight Connector 5"/>
            <p:cNvCxnSpPr/>
            <p:nvPr/>
          </p:nvCxnSpPr>
          <p:spPr>
            <a:xfrm rot="5400000">
              <a:off x="4449298" y="4178643"/>
              <a:ext cx="10358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5588481" y="4148626"/>
              <a:ext cx="10947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8924" name="TextBox 7"/>
            <p:cNvSpPr txBox="1">
              <a:spLocks noChangeArrowheads="1"/>
            </p:cNvSpPr>
            <p:nvPr/>
          </p:nvSpPr>
          <p:spPr bwMode="auto">
            <a:xfrm>
              <a:off x="4357686" y="4143380"/>
              <a:ext cx="317716" cy="369332"/>
            </a:xfrm>
            <a:prstGeom prst="rect">
              <a:avLst/>
            </a:prstGeom>
            <a:noFill/>
            <a:ln w="9525">
              <a:noFill/>
              <a:miter lim="800000"/>
              <a:headEnd/>
              <a:tailEnd/>
            </a:ln>
          </p:spPr>
          <p:txBody>
            <a:bodyPr wrap="none">
              <a:spAutoFit/>
            </a:bodyPr>
            <a:lstStyle/>
            <a:p>
              <a:r>
                <a:rPr lang="en-SG">
                  <a:latin typeface="Calibri" pitchFamily="34" charset="0"/>
                </a:rPr>
                <a:t>A</a:t>
              </a:r>
            </a:p>
          </p:txBody>
        </p:sp>
        <p:sp>
          <p:nvSpPr>
            <p:cNvPr id="38925" name="TextBox 8"/>
            <p:cNvSpPr txBox="1">
              <a:spLocks noChangeArrowheads="1"/>
            </p:cNvSpPr>
            <p:nvPr/>
          </p:nvSpPr>
          <p:spPr bwMode="auto">
            <a:xfrm>
              <a:off x="5500694" y="4143380"/>
              <a:ext cx="309700" cy="369332"/>
            </a:xfrm>
            <a:prstGeom prst="rect">
              <a:avLst/>
            </a:prstGeom>
            <a:noFill/>
            <a:ln w="9525">
              <a:noFill/>
              <a:miter lim="800000"/>
              <a:headEnd/>
              <a:tailEnd/>
            </a:ln>
          </p:spPr>
          <p:txBody>
            <a:bodyPr wrap="none">
              <a:spAutoFit/>
            </a:bodyPr>
            <a:lstStyle/>
            <a:p>
              <a:r>
                <a:rPr lang="en-SG">
                  <a:latin typeface="Calibri" pitchFamily="34" charset="0"/>
                </a:rPr>
                <a:t>B</a:t>
              </a:r>
            </a:p>
          </p:txBody>
        </p:sp>
        <p:sp>
          <p:nvSpPr>
            <p:cNvPr id="38926" name="TextBox 11"/>
            <p:cNvSpPr txBox="1">
              <a:spLocks noChangeArrowheads="1"/>
            </p:cNvSpPr>
            <p:nvPr/>
          </p:nvSpPr>
          <p:spPr bwMode="auto">
            <a:xfrm>
              <a:off x="5929322" y="4000504"/>
              <a:ext cx="764505" cy="307777"/>
            </a:xfrm>
            <a:prstGeom prst="rect">
              <a:avLst/>
            </a:prstGeom>
            <a:noFill/>
            <a:ln w="9525">
              <a:noFill/>
              <a:miter lim="800000"/>
              <a:headEnd/>
              <a:tailEnd/>
            </a:ln>
          </p:spPr>
          <p:txBody>
            <a:bodyPr wrap="none">
              <a:spAutoFit/>
            </a:bodyPr>
            <a:lstStyle/>
            <a:p>
              <a:r>
                <a:rPr lang="en-SG" sz="1400">
                  <a:latin typeface="Calibri" pitchFamily="34" charset="0"/>
                </a:rPr>
                <a:t>Graph 1</a:t>
              </a:r>
            </a:p>
          </p:txBody>
        </p:sp>
        <p:sp>
          <p:nvSpPr>
            <p:cNvPr id="38927" name="TextBox 12"/>
            <p:cNvSpPr txBox="1">
              <a:spLocks noChangeArrowheads="1"/>
            </p:cNvSpPr>
            <p:nvPr/>
          </p:nvSpPr>
          <p:spPr bwMode="auto">
            <a:xfrm>
              <a:off x="6000760" y="3071810"/>
              <a:ext cx="764505" cy="307777"/>
            </a:xfrm>
            <a:prstGeom prst="rect">
              <a:avLst/>
            </a:prstGeom>
            <a:noFill/>
            <a:ln w="9525">
              <a:noFill/>
              <a:miter lim="800000"/>
              <a:headEnd/>
              <a:tailEnd/>
            </a:ln>
          </p:spPr>
          <p:txBody>
            <a:bodyPr wrap="none">
              <a:spAutoFit/>
            </a:bodyPr>
            <a:lstStyle/>
            <a:p>
              <a:r>
                <a:rPr lang="en-SG" sz="1400">
                  <a:latin typeface="Calibri" pitchFamily="34" charset="0"/>
                </a:rPr>
                <a:t>Graph 3</a:t>
              </a:r>
            </a:p>
          </p:txBody>
        </p:sp>
        <p:sp>
          <p:nvSpPr>
            <p:cNvPr id="38928" name="TextBox 14"/>
            <p:cNvSpPr txBox="1">
              <a:spLocks noChangeArrowheads="1"/>
            </p:cNvSpPr>
            <p:nvPr/>
          </p:nvSpPr>
          <p:spPr bwMode="auto">
            <a:xfrm>
              <a:off x="4281198" y="3808840"/>
              <a:ext cx="2005314" cy="405978"/>
            </a:xfrm>
            <a:prstGeom prst="rect">
              <a:avLst/>
            </a:prstGeom>
            <a:noFill/>
            <a:ln w="9525">
              <a:noFill/>
              <a:miter lim="800000"/>
              <a:headEnd/>
              <a:tailEnd/>
            </a:ln>
          </p:spPr>
          <p:txBody>
            <a:bodyPr wrap="none">
              <a:spAutoFit/>
            </a:bodyPr>
            <a:lstStyle/>
            <a:p>
              <a:r>
                <a:rPr lang="en-SG" sz="1600">
                  <a:latin typeface="Calibri" pitchFamily="34" charset="0"/>
                </a:rPr>
                <a:t>0.03% CO</a:t>
              </a:r>
              <a:r>
                <a:rPr lang="en-SG" sz="1600" baseline="-25000">
                  <a:latin typeface="Calibri" pitchFamily="34" charset="0"/>
                </a:rPr>
                <a:t>2</a:t>
              </a:r>
              <a:r>
                <a:rPr lang="en-SG" sz="1600">
                  <a:latin typeface="Calibri" pitchFamily="34" charset="0"/>
                </a:rPr>
                <a:t> at 20</a:t>
              </a:r>
              <a:r>
                <a:rPr lang="en-SG" sz="1600">
                  <a:latin typeface="Calibri" pitchFamily="34" charset="0"/>
                  <a:sym typeface="Symbol" pitchFamily="18" charset="2"/>
                </a:rPr>
                <a:t></a:t>
              </a:r>
              <a:r>
                <a:rPr lang="en-SG" sz="1600">
                  <a:latin typeface="Calibri" pitchFamily="34" charset="0"/>
                </a:rPr>
                <a:t>C</a:t>
              </a:r>
            </a:p>
          </p:txBody>
        </p:sp>
        <p:sp>
          <p:nvSpPr>
            <p:cNvPr id="38929" name="TextBox 15"/>
            <p:cNvSpPr txBox="1">
              <a:spLocks noChangeArrowheads="1"/>
            </p:cNvSpPr>
            <p:nvPr/>
          </p:nvSpPr>
          <p:spPr bwMode="auto">
            <a:xfrm>
              <a:off x="3643306" y="2928934"/>
              <a:ext cx="1711815" cy="338554"/>
            </a:xfrm>
            <a:prstGeom prst="rect">
              <a:avLst/>
            </a:prstGeom>
            <a:noFill/>
            <a:ln w="9525">
              <a:noFill/>
              <a:miter lim="800000"/>
              <a:headEnd/>
              <a:tailEnd/>
            </a:ln>
          </p:spPr>
          <p:txBody>
            <a:bodyPr wrap="none">
              <a:spAutoFit/>
            </a:bodyPr>
            <a:lstStyle/>
            <a:p>
              <a:r>
                <a:rPr lang="en-SG" sz="1600">
                  <a:latin typeface="Calibri" pitchFamily="34" charset="0"/>
                </a:rPr>
                <a:t>0.13% CO</a:t>
              </a:r>
              <a:r>
                <a:rPr lang="en-SG" sz="1600" baseline="-25000">
                  <a:latin typeface="Calibri" pitchFamily="34" charset="0"/>
                </a:rPr>
                <a:t>2</a:t>
              </a:r>
              <a:r>
                <a:rPr lang="en-SG" sz="1600">
                  <a:latin typeface="Calibri" pitchFamily="34" charset="0"/>
                </a:rPr>
                <a:t> at 20</a:t>
              </a:r>
              <a:r>
                <a:rPr lang="en-SG" sz="1600">
                  <a:latin typeface="Calibri" pitchFamily="34" charset="0"/>
                  <a:sym typeface="Symbol" pitchFamily="18" charset="2"/>
                </a:rPr>
                <a:t></a:t>
              </a:r>
              <a:r>
                <a:rPr lang="en-SG" sz="1600">
                  <a:latin typeface="Calibri" pitchFamily="34" charset="0"/>
                </a:rPr>
                <a:t>C</a:t>
              </a:r>
            </a:p>
          </p:txBody>
        </p:sp>
      </p:grpSp>
      <p:sp>
        <p:nvSpPr>
          <p:cNvPr id="21508" name="TextBox 17"/>
          <p:cNvSpPr txBox="1">
            <a:spLocks noChangeArrowheads="1"/>
          </p:cNvSpPr>
          <p:nvPr/>
        </p:nvSpPr>
        <p:spPr bwMode="auto">
          <a:xfrm>
            <a:off x="5168900" y="1500188"/>
            <a:ext cx="3975100" cy="1200150"/>
          </a:xfrm>
          <a:prstGeom prst="rect">
            <a:avLst/>
          </a:prstGeom>
          <a:noFill/>
          <a:ln w="9525">
            <a:noFill/>
            <a:miter lim="800000"/>
            <a:headEnd/>
            <a:tailEnd/>
          </a:ln>
        </p:spPr>
        <p:txBody>
          <a:bodyPr wrap="none">
            <a:spAutoFit/>
          </a:bodyPr>
          <a:lstStyle/>
          <a:p>
            <a:r>
              <a:rPr lang="en-SG" sz="2400">
                <a:latin typeface="Calibri" pitchFamily="34" charset="0"/>
              </a:rPr>
              <a:t>Question: What is the limiting </a:t>
            </a:r>
            <a:br>
              <a:rPr lang="en-SG" sz="2400">
                <a:latin typeface="Calibri" pitchFamily="34" charset="0"/>
              </a:rPr>
            </a:br>
            <a:r>
              <a:rPr lang="en-SG" sz="2400">
                <a:latin typeface="Calibri" pitchFamily="34" charset="0"/>
              </a:rPr>
              <a:t>factor of the reaction from</a:t>
            </a:r>
            <a:br>
              <a:rPr lang="en-SG" sz="2400">
                <a:latin typeface="Calibri" pitchFamily="34" charset="0"/>
              </a:rPr>
            </a:br>
            <a:r>
              <a:rPr lang="en-SG" sz="2400">
                <a:latin typeface="Calibri" pitchFamily="34" charset="0"/>
              </a:rPr>
              <a:t>graph 1 and 3?</a:t>
            </a:r>
          </a:p>
        </p:txBody>
      </p:sp>
      <p:sp>
        <p:nvSpPr>
          <p:cNvPr id="21509" name="TextBox 18"/>
          <p:cNvSpPr txBox="1">
            <a:spLocks noChangeArrowheads="1"/>
          </p:cNvSpPr>
          <p:nvPr/>
        </p:nvSpPr>
        <p:spPr bwMode="auto">
          <a:xfrm>
            <a:off x="5857875" y="2643188"/>
            <a:ext cx="2065338" cy="830262"/>
          </a:xfrm>
          <a:prstGeom prst="rect">
            <a:avLst/>
          </a:prstGeom>
          <a:noFill/>
          <a:ln w="9525">
            <a:noFill/>
            <a:miter lim="800000"/>
            <a:headEnd/>
            <a:tailEnd/>
          </a:ln>
        </p:spPr>
        <p:txBody>
          <a:bodyPr wrap="none">
            <a:spAutoFit/>
          </a:bodyPr>
          <a:lstStyle/>
          <a:p>
            <a:r>
              <a:rPr lang="en-SG" sz="2400">
                <a:latin typeface="Calibri" pitchFamily="34" charset="0"/>
              </a:rPr>
              <a:t>Carbon dioxide</a:t>
            </a:r>
            <a:br>
              <a:rPr lang="en-SG" sz="2400">
                <a:latin typeface="Calibri" pitchFamily="34" charset="0"/>
              </a:rPr>
            </a:br>
            <a:r>
              <a:rPr lang="en-SG" sz="2400">
                <a:latin typeface="Calibri" pitchFamily="34" charset="0"/>
              </a:rPr>
              <a:t>concentration</a:t>
            </a:r>
          </a:p>
        </p:txBody>
      </p:sp>
      <p:sp>
        <p:nvSpPr>
          <p:cNvPr id="21510" name="TextBox 19"/>
          <p:cNvSpPr txBox="1">
            <a:spLocks noChangeArrowheads="1"/>
          </p:cNvSpPr>
          <p:nvPr/>
        </p:nvSpPr>
        <p:spPr bwMode="auto">
          <a:xfrm>
            <a:off x="5214938" y="3643313"/>
            <a:ext cx="3698875" cy="1570037"/>
          </a:xfrm>
          <a:prstGeom prst="rect">
            <a:avLst/>
          </a:prstGeom>
          <a:noFill/>
          <a:ln w="9525">
            <a:noFill/>
            <a:miter lim="800000"/>
            <a:headEnd/>
            <a:tailEnd/>
          </a:ln>
        </p:spPr>
        <p:txBody>
          <a:bodyPr wrap="none">
            <a:spAutoFit/>
          </a:bodyPr>
          <a:lstStyle/>
          <a:p>
            <a:r>
              <a:rPr lang="en-SG" sz="2400">
                <a:latin typeface="Calibri" pitchFamily="34" charset="0"/>
              </a:rPr>
              <a:t>Question: Why is carbon</a:t>
            </a:r>
            <a:br>
              <a:rPr lang="en-SG" sz="2400">
                <a:latin typeface="Calibri" pitchFamily="34" charset="0"/>
              </a:rPr>
            </a:br>
            <a:r>
              <a:rPr lang="en-SG" sz="2400">
                <a:latin typeface="Calibri" pitchFamily="34" charset="0"/>
              </a:rPr>
              <a:t>dioxide an important</a:t>
            </a:r>
            <a:br>
              <a:rPr lang="en-SG" sz="2400">
                <a:latin typeface="Calibri" pitchFamily="34" charset="0"/>
              </a:rPr>
            </a:br>
            <a:r>
              <a:rPr lang="en-SG" sz="2400">
                <a:latin typeface="Calibri" pitchFamily="34" charset="0"/>
              </a:rPr>
              <a:t>limiting factor under natural</a:t>
            </a:r>
            <a:br>
              <a:rPr lang="en-SG" sz="2400">
                <a:latin typeface="Calibri" pitchFamily="34" charset="0"/>
              </a:rPr>
            </a:br>
            <a:r>
              <a:rPr lang="en-SG" sz="2400">
                <a:latin typeface="Calibri" pitchFamily="34" charset="0"/>
              </a:rPr>
              <a:t>conditions?</a:t>
            </a:r>
          </a:p>
        </p:txBody>
      </p:sp>
      <p:sp>
        <p:nvSpPr>
          <p:cNvPr id="21511" name="TextBox 20"/>
          <p:cNvSpPr txBox="1">
            <a:spLocks noChangeArrowheads="1"/>
          </p:cNvSpPr>
          <p:nvPr/>
        </p:nvSpPr>
        <p:spPr bwMode="auto">
          <a:xfrm>
            <a:off x="5857875" y="5143500"/>
            <a:ext cx="2428875" cy="1570038"/>
          </a:xfrm>
          <a:prstGeom prst="rect">
            <a:avLst/>
          </a:prstGeom>
          <a:noFill/>
          <a:ln w="9525">
            <a:noFill/>
            <a:miter lim="800000"/>
            <a:headEnd/>
            <a:tailEnd/>
          </a:ln>
        </p:spPr>
        <p:txBody>
          <a:bodyPr>
            <a:spAutoFit/>
          </a:bodyPr>
          <a:lstStyle/>
          <a:p>
            <a:r>
              <a:rPr lang="en-SG" sz="2400">
                <a:latin typeface="Calibri" pitchFamily="34" charset="0"/>
              </a:rPr>
              <a:t>The atmospheric carbon dioxide remains constant at about 0.03%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fade">
                                      <p:cBhvr>
                                        <p:cTn id="7" dur="2000"/>
                                        <p:tgtEl>
                                          <p:spTgt spid="21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9">
                                            <p:txEl>
                                              <p:pRg st="0" end="0"/>
                                            </p:txEl>
                                          </p:spTgt>
                                        </p:tgtEl>
                                        <p:attrNameLst>
                                          <p:attrName>style.visibility</p:attrName>
                                        </p:attrNameLst>
                                      </p:cBhvr>
                                      <p:to>
                                        <p:strVal val="visible"/>
                                      </p:to>
                                    </p:set>
                                    <p:animEffect transition="in" filter="fade">
                                      <p:cBhvr>
                                        <p:cTn id="12" dur="2000"/>
                                        <p:tgtEl>
                                          <p:spTgt spid="2150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10">
                                            <p:txEl>
                                              <p:pRg st="0" end="0"/>
                                            </p:txEl>
                                          </p:spTgt>
                                        </p:tgtEl>
                                        <p:attrNameLst>
                                          <p:attrName>style.visibility</p:attrName>
                                        </p:attrNameLst>
                                      </p:cBhvr>
                                      <p:to>
                                        <p:strVal val="visible"/>
                                      </p:to>
                                    </p:set>
                                    <p:animEffect transition="in" filter="fade">
                                      <p:cBhvr>
                                        <p:cTn id="17" dur="2000"/>
                                        <p:tgtEl>
                                          <p:spTgt spid="215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11">
                                            <p:txEl>
                                              <p:pRg st="0" end="0"/>
                                            </p:txEl>
                                          </p:spTgt>
                                        </p:tgtEl>
                                        <p:attrNameLst>
                                          <p:attrName>style.visibility</p:attrName>
                                        </p:attrNameLst>
                                      </p:cBhvr>
                                      <p:to>
                                        <p:strVal val="visible"/>
                                      </p:to>
                                    </p:set>
                                    <p:animEffect transition="in" filter="fade">
                                      <p:cBhvr>
                                        <p:cTn id="22" dur="2000"/>
                                        <p:tgtEl>
                                          <p:spTgt spid="215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allAtOnce"/>
      <p:bldP spid="21509" grpId="0" build="allAtOnce"/>
      <p:bldP spid="21510" grpId="0" build="allAtOnce"/>
      <p:bldP spid="21511"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SG" smtClean="0">
                <a:latin typeface="Tempus Sans ITC"/>
              </a:rPr>
              <a:t>Limiting Factors – Graphs</a:t>
            </a:r>
            <a:endParaRPr lang="en-SG" smtClean="0"/>
          </a:p>
        </p:txBody>
      </p:sp>
      <p:grpSp>
        <p:nvGrpSpPr>
          <p:cNvPr id="39938" name="Group 14"/>
          <p:cNvGrpSpPr>
            <a:grpSpLocks/>
          </p:cNvGrpSpPr>
          <p:nvPr/>
        </p:nvGrpSpPr>
        <p:grpSpPr bwMode="auto">
          <a:xfrm>
            <a:off x="285750" y="2000250"/>
            <a:ext cx="5143500" cy="3727450"/>
            <a:chOff x="2786050" y="2214554"/>
            <a:chExt cx="3990803" cy="2941100"/>
          </a:xfrm>
        </p:grpSpPr>
        <p:pic>
          <p:nvPicPr>
            <p:cNvPr id="39941" name="Picture 3" descr="Figure 7.12.jpg"/>
            <p:cNvPicPr>
              <a:picLocks noChangeAspect="1"/>
            </p:cNvPicPr>
            <p:nvPr/>
          </p:nvPicPr>
          <p:blipFill>
            <a:blip r:embed="rId2"/>
            <a:srcRect/>
            <a:stretch>
              <a:fillRect/>
            </a:stretch>
          </p:blipFill>
          <p:spPr bwMode="auto">
            <a:xfrm>
              <a:off x="3143240" y="2214554"/>
              <a:ext cx="3633613" cy="2638186"/>
            </a:xfrm>
            <a:prstGeom prst="rect">
              <a:avLst/>
            </a:prstGeom>
            <a:noFill/>
            <a:ln w="9525">
              <a:noFill/>
              <a:miter lim="800000"/>
              <a:headEnd/>
              <a:tailEnd/>
            </a:ln>
          </p:spPr>
        </p:pic>
        <p:sp>
          <p:nvSpPr>
            <p:cNvPr id="5" name="TextBox 4"/>
            <p:cNvSpPr txBox="1"/>
            <p:nvPr/>
          </p:nvSpPr>
          <p:spPr>
            <a:xfrm>
              <a:off x="2786050" y="2500306"/>
              <a:ext cx="461665" cy="2214578"/>
            </a:xfrm>
            <a:prstGeom prst="rect">
              <a:avLst/>
            </a:prstGeom>
            <a:noFill/>
          </p:spPr>
          <p:txBody>
            <a:bodyPr vert="vert270">
              <a:spAutoFit/>
            </a:bodyPr>
            <a:lstStyle/>
            <a:p>
              <a:pPr fontAlgn="auto">
                <a:spcBef>
                  <a:spcPts val="0"/>
                </a:spcBef>
                <a:spcAft>
                  <a:spcPts val="0"/>
                </a:spcAft>
                <a:defRPr/>
              </a:pPr>
              <a:r>
                <a:rPr lang="en-SG" dirty="0">
                  <a:latin typeface="+mn-lt"/>
                  <a:cs typeface="+mn-cs"/>
                </a:rPr>
                <a:t>Rate of photosynthesis</a:t>
              </a:r>
            </a:p>
          </p:txBody>
        </p:sp>
        <p:sp>
          <p:nvSpPr>
            <p:cNvPr id="39943" name="TextBox 5"/>
            <p:cNvSpPr txBox="1">
              <a:spLocks noChangeArrowheads="1"/>
            </p:cNvSpPr>
            <p:nvPr/>
          </p:nvSpPr>
          <p:spPr bwMode="auto">
            <a:xfrm>
              <a:off x="4357686" y="4786322"/>
              <a:ext cx="1506823" cy="369332"/>
            </a:xfrm>
            <a:prstGeom prst="rect">
              <a:avLst/>
            </a:prstGeom>
            <a:noFill/>
            <a:ln w="9525">
              <a:noFill/>
              <a:miter lim="800000"/>
              <a:headEnd/>
              <a:tailEnd/>
            </a:ln>
          </p:spPr>
          <p:txBody>
            <a:bodyPr wrap="none">
              <a:spAutoFit/>
            </a:bodyPr>
            <a:lstStyle/>
            <a:p>
              <a:r>
                <a:rPr lang="en-SG">
                  <a:latin typeface="Calibri" pitchFamily="34" charset="0"/>
                </a:rPr>
                <a:t>Light Intensity</a:t>
              </a:r>
            </a:p>
          </p:txBody>
        </p:sp>
        <p:cxnSp>
          <p:nvCxnSpPr>
            <p:cNvPr id="7" name="Straight Connector 6"/>
            <p:cNvCxnSpPr/>
            <p:nvPr/>
          </p:nvCxnSpPr>
          <p:spPr>
            <a:xfrm rot="5400000">
              <a:off x="4448635" y="3535419"/>
              <a:ext cx="10396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5659988" y="3220391"/>
              <a:ext cx="11022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9946" name="TextBox 8"/>
            <p:cNvSpPr txBox="1">
              <a:spLocks noChangeArrowheads="1"/>
            </p:cNvSpPr>
            <p:nvPr/>
          </p:nvSpPr>
          <p:spPr bwMode="auto">
            <a:xfrm>
              <a:off x="4357686" y="3500438"/>
              <a:ext cx="296876" cy="369332"/>
            </a:xfrm>
            <a:prstGeom prst="rect">
              <a:avLst/>
            </a:prstGeom>
            <a:noFill/>
            <a:ln w="9525">
              <a:noFill/>
              <a:miter lim="800000"/>
              <a:headEnd/>
              <a:tailEnd/>
            </a:ln>
          </p:spPr>
          <p:txBody>
            <a:bodyPr wrap="none">
              <a:spAutoFit/>
            </a:bodyPr>
            <a:lstStyle/>
            <a:p>
              <a:r>
                <a:rPr lang="en-SG">
                  <a:latin typeface="Calibri" pitchFamily="34" charset="0"/>
                </a:rPr>
                <a:t>E</a:t>
              </a:r>
            </a:p>
          </p:txBody>
        </p:sp>
        <p:sp>
          <p:nvSpPr>
            <p:cNvPr id="39947" name="TextBox 9"/>
            <p:cNvSpPr txBox="1">
              <a:spLocks noChangeArrowheads="1"/>
            </p:cNvSpPr>
            <p:nvPr/>
          </p:nvSpPr>
          <p:spPr bwMode="auto">
            <a:xfrm>
              <a:off x="5572132" y="3214686"/>
              <a:ext cx="290464" cy="369332"/>
            </a:xfrm>
            <a:prstGeom prst="rect">
              <a:avLst/>
            </a:prstGeom>
            <a:noFill/>
            <a:ln w="9525">
              <a:noFill/>
              <a:miter lim="800000"/>
              <a:headEnd/>
              <a:tailEnd/>
            </a:ln>
          </p:spPr>
          <p:txBody>
            <a:bodyPr wrap="none">
              <a:spAutoFit/>
            </a:bodyPr>
            <a:lstStyle/>
            <a:p>
              <a:r>
                <a:rPr lang="en-SG">
                  <a:latin typeface="Calibri" pitchFamily="34" charset="0"/>
                </a:rPr>
                <a:t>F</a:t>
              </a:r>
            </a:p>
          </p:txBody>
        </p:sp>
        <p:sp>
          <p:nvSpPr>
            <p:cNvPr id="39948" name="TextBox 10"/>
            <p:cNvSpPr txBox="1">
              <a:spLocks noChangeArrowheads="1"/>
            </p:cNvSpPr>
            <p:nvPr/>
          </p:nvSpPr>
          <p:spPr bwMode="auto">
            <a:xfrm>
              <a:off x="6000760" y="3071810"/>
              <a:ext cx="764505" cy="307777"/>
            </a:xfrm>
            <a:prstGeom prst="rect">
              <a:avLst/>
            </a:prstGeom>
            <a:noFill/>
            <a:ln w="9525">
              <a:noFill/>
              <a:miter lim="800000"/>
              <a:headEnd/>
              <a:tailEnd/>
            </a:ln>
          </p:spPr>
          <p:txBody>
            <a:bodyPr wrap="none">
              <a:spAutoFit/>
            </a:bodyPr>
            <a:lstStyle/>
            <a:p>
              <a:r>
                <a:rPr lang="en-SG" sz="1400">
                  <a:latin typeface="Calibri" pitchFamily="34" charset="0"/>
                </a:rPr>
                <a:t>Graph 3</a:t>
              </a:r>
            </a:p>
          </p:txBody>
        </p:sp>
        <p:sp>
          <p:nvSpPr>
            <p:cNvPr id="39949" name="TextBox 11"/>
            <p:cNvSpPr txBox="1">
              <a:spLocks noChangeArrowheads="1"/>
            </p:cNvSpPr>
            <p:nvPr/>
          </p:nvSpPr>
          <p:spPr bwMode="auto">
            <a:xfrm>
              <a:off x="5929322" y="2285992"/>
              <a:ext cx="764505" cy="307777"/>
            </a:xfrm>
            <a:prstGeom prst="rect">
              <a:avLst/>
            </a:prstGeom>
            <a:noFill/>
            <a:ln w="9525">
              <a:noFill/>
              <a:miter lim="800000"/>
              <a:headEnd/>
              <a:tailEnd/>
            </a:ln>
          </p:spPr>
          <p:txBody>
            <a:bodyPr wrap="none">
              <a:spAutoFit/>
            </a:bodyPr>
            <a:lstStyle/>
            <a:p>
              <a:r>
                <a:rPr lang="en-SG" sz="1400">
                  <a:latin typeface="Calibri" pitchFamily="34" charset="0"/>
                </a:rPr>
                <a:t>Graph 4</a:t>
              </a:r>
            </a:p>
          </p:txBody>
        </p:sp>
        <p:sp>
          <p:nvSpPr>
            <p:cNvPr id="39950" name="TextBox 12"/>
            <p:cNvSpPr txBox="1">
              <a:spLocks noChangeArrowheads="1"/>
            </p:cNvSpPr>
            <p:nvPr/>
          </p:nvSpPr>
          <p:spPr bwMode="auto">
            <a:xfrm>
              <a:off x="4566950" y="2857496"/>
              <a:ext cx="1711815" cy="338554"/>
            </a:xfrm>
            <a:prstGeom prst="rect">
              <a:avLst/>
            </a:prstGeom>
            <a:noFill/>
            <a:ln w="9525">
              <a:noFill/>
              <a:miter lim="800000"/>
              <a:headEnd/>
              <a:tailEnd/>
            </a:ln>
          </p:spPr>
          <p:txBody>
            <a:bodyPr wrap="none">
              <a:spAutoFit/>
            </a:bodyPr>
            <a:lstStyle/>
            <a:p>
              <a:r>
                <a:rPr lang="en-SG" sz="1600">
                  <a:latin typeface="Calibri" pitchFamily="34" charset="0"/>
                </a:rPr>
                <a:t>0.13% CO</a:t>
              </a:r>
              <a:r>
                <a:rPr lang="en-SG" sz="1600" baseline="-25000">
                  <a:latin typeface="Calibri" pitchFamily="34" charset="0"/>
                </a:rPr>
                <a:t>2</a:t>
              </a:r>
              <a:r>
                <a:rPr lang="en-SG" sz="1600">
                  <a:latin typeface="Calibri" pitchFamily="34" charset="0"/>
                </a:rPr>
                <a:t> at 20</a:t>
              </a:r>
              <a:r>
                <a:rPr lang="en-SG" sz="1600">
                  <a:latin typeface="Calibri" pitchFamily="34" charset="0"/>
                  <a:sym typeface="Symbol" pitchFamily="18" charset="2"/>
                </a:rPr>
                <a:t></a:t>
              </a:r>
              <a:r>
                <a:rPr lang="en-SG" sz="1600">
                  <a:latin typeface="Calibri" pitchFamily="34" charset="0"/>
                </a:rPr>
                <a:t>C</a:t>
              </a:r>
            </a:p>
          </p:txBody>
        </p:sp>
        <p:sp>
          <p:nvSpPr>
            <p:cNvPr id="39951" name="TextBox 13"/>
            <p:cNvSpPr txBox="1">
              <a:spLocks noChangeArrowheads="1"/>
            </p:cNvSpPr>
            <p:nvPr/>
          </p:nvSpPr>
          <p:spPr bwMode="auto">
            <a:xfrm>
              <a:off x="3428992" y="2357430"/>
              <a:ext cx="1711815" cy="338554"/>
            </a:xfrm>
            <a:prstGeom prst="rect">
              <a:avLst/>
            </a:prstGeom>
            <a:noFill/>
            <a:ln w="9525">
              <a:noFill/>
              <a:miter lim="800000"/>
              <a:headEnd/>
              <a:tailEnd/>
            </a:ln>
          </p:spPr>
          <p:txBody>
            <a:bodyPr wrap="none">
              <a:spAutoFit/>
            </a:bodyPr>
            <a:lstStyle/>
            <a:p>
              <a:r>
                <a:rPr lang="en-SG" sz="1600">
                  <a:latin typeface="Calibri" pitchFamily="34" charset="0"/>
                </a:rPr>
                <a:t>0.13% CO</a:t>
              </a:r>
              <a:r>
                <a:rPr lang="en-SG" sz="1600" baseline="-25000">
                  <a:latin typeface="Calibri" pitchFamily="34" charset="0"/>
                </a:rPr>
                <a:t>2</a:t>
              </a:r>
              <a:r>
                <a:rPr lang="en-SG" sz="1600">
                  <a:latin typeface="Calibri" pitchFamily="34" charset="0"/>
                </a:rPr>
                <a:t> at 30</a:t>
              </a:r>
              <a:r>
                <a:rPr lang="en-SG" sz="1600">
                  <a:latin typeface="Calibri" pitchFamily="34" charset="0"/>
                  <a:sym typeface="Symbol" pitchFamily="18" charset="2"/>
                </a:rPr>
                <a:t></a:t>
              </a:r>
              <a:r>
                <a:rPr lang="en-SG" sz="1600">
                  <a:latin typeface="Calibri" pitchFamily="34" charset="0"/>
                </a:rPr>
                <a:t>C</a:t>
              </a:r>
            </a:p>
          </p:txBody>
        </p:sp>
      </p:grpSp>
      <p:sp>
        <p:nvSpPr>
          <p:cNvPr id="22532" name="TextBox 15"/>
          <p:cNvSpPr txBox="1">
            <a:spLocks noChangeArrowheads="1"/>
          </p:cNvSpPr>
          <p:nvPr/>
        </p:nvSpPr>
        <p:spPr bwMode="auto">
          <a:xfrm>
            <a:off x="5311775" y="1714500"/>
            <a:ext cx="3975100" cy="1200150"/>
          </a:xfrm>
          <a:prstGeom prst="rect">
            <a:avLst/>
          </a:prstGeom>
          <a:noFill/>
          <a:ln w="9525">
            <a:noFill/>
            <a:miter lim="800000"/>
            <a:headEnd/>
            <a:tailEnd/>
          </a:ln>
        </p:spPr>
        <p:txBody>
          <a:bodyPr wrap="none">
            <a:spAutoFit/>
          </a:bodyPr>
          <a:lstStyle/>
          <a:p>
            <a:r>
              <a:rPr lang="en-SG" sz="2400">
                <a:latin typeface="Calibri" pitchFamily="34" charset="0"/>
              </a:rPr>
              <a:t>Question: What is the limiting </a:t>
            </a:r>
            <a:br>
              <a:rPr lang="en-SG" sz="2400">
                <a:latin typeface="Calibri" pitchFamily="34" charset="0"/>
              </a:rPr>
            </a:br>
            <a:r>
              <a:rPr lang="en-SG" sz="2400">
                <a:latin typeface="Calibri" pitchFamily="34" charset="0"/>
              </a:rPr>
              <a:t>factor of the reaction from</a:t>
            </a:r>
            <a:br>
              <a:rPr lang="en-SG" sz="2400">
                <a:latin typeface="Calibri" pitchFamily="34" charset="0"/>
              </a:rPr>
            </a:br>
            <a:r>
              <a:rPr lang="en-SG" sz="2400">
                <a:latin typeface="Calibri" pitchFamily="34" charset="0"/>
              </a:rPr>
              <a:t>graph 3 and 4? Explain</a:t>
            </a:r>
          </a:p>
        </p:txBody>
      </p:sp>
      <p:sp>
        <p:nvSpPr>
          <p:cNvPr id="22533" name="TextBox 16"/>
          <p:cNvSpPr txBox="1">
            <a:spLocks noChangeArrowheads="1"/>
          </p:cNvSpPr>
          <p:nvPr/>
        </p:nvSpPr>
        <p:spPr bwMode="auto">
          <a:xfrm>
            <a:off x="5429250" y="3071813"/>
            <a:ext cx="3836988" cy="2308225"/>
          </a:xfrm>
          <a:prstGeom prst="rect">
            <a:avLst/>
          </a:prstGeom>
          <a:noFill/>
          <a:ln w="9525">
            <a:noFill/>
            <a:miter lim="800000"/>
            <a:headEnd/>
            <a:tailEnd/>
          </a:ln>
        </p:spPr>
        <p:txBody>
          <a:bodyPr wrap="none">
            <a:spAutoFit/>
          </a:bodyPr>
          <a:lstStyle/>
          <a:p>
            <a:r>
              <a:rPr lang="en-SG" sz="2400">
                <a:latin typeface="Calibri" pitchFamily="34" charset="0"/>
              </a:rPr>
              <a:t>Temperature. Keeping the</a:t>
            </a:r>
            <a:br>
              <a:rPr lang="en-SG" sz="2400">
                <a:latin typeface="Calibri" pitchFamily="34" charset="0"/>
              </a:rPr>
            </a:br>
            <a:r>
              <a:rPr lang="en-SG" sz="2400">
                <a:latin typeface="Calibri" pitchFamily="34" charset="0"/>
              </a:rPr>
              <a:t>carbon dioxide concentration</a:t>
            </a:r>
            <a:br>
              <a:rPr lang="en-SG" sz="2400">
                <a:latin typeface="Calibri" pitchFamily="34" charset="0"/>
              </a:rPr>
            </a:br>
            <a:r>
              <a:rPr lang="en-SG" sz="2400">
                <a:latin typeface="Calibri" pitchFamily="34" charset="0"/>
              </a:rPr>
              <a:t>constant and increasing the</a:t>
            </a:r>
            <a:br>
              <a:rPr lang="en-SG" sz="2400">
                <a:latin typeface="Calibri" pitchFamily="34" charset="0"/>
              </a:rPr>
            </a:br>
            <a:r>
              <a:rPr lang="en-SG" sz="2400">
                <a:latin typeface="Calibri" pitchFamily="34" charset="0"/>
              </a:rPr>
              <a:t>temperature causes a large</a:t>
            </a:r>
            <a:br>
              <a:rPr lang="en-SG" sz="2400">
                <a:latin typeface="Calibri" pitchFamily="34" charset="0"/>
              </a:rPr>
            </a:br>
            <a:r>
              <a:rPr lang="en-SG" sz="2400">
                <a:latin typeface="Calibri" pitchFamily="34" charset="0"/>
              </a:rPr>
              <a:t>increase in the rate of</a:t>
            </a:r>
            <a:br>
              <a:rPr lang="en-SG" sz="2400">
                <a:latin typeface="Calibri" pitchFamily="34" charset="0"/>
              </a:rPr>
            </a:br>
            <a:r>
              <a:rPr lang="en-SG" sz="2400">
                <a:latin typeface="Calibri" pitchFamily="34" charset="0"/>
              </a:rPr>
              <a:t>photosynthesis.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fade">
                                      <p:cBhvr>
                                        <p:cTn id="7" dur="2000"/>
                                        <p:tgtEl>
                                          <p:spTgt spid="225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3">
                                            <p:txEl>
                                              <p:pRg st="0" end="0"/>
                                            </p:txEl>
                                          </p:spTgt>
                                        </p:tgtEl>
                                        <p:attrNameLst>
                                          <p:attrName>style.visibility</p:attrName>
                                        </p:attrNameLst>
                                      </p:cBhvr>
                                      <p:to>
                                        <p:strVal val="visible"/>
                                      </p:to>
                                    </p:set>
                                    <p:animEffect transition="in" filter="fade">
                                      <p:cBhvr>
                                        <p:cTn id="12" dur="2000"/>
                                        <p:tgtEl>
                                          <p:spTgt spid="225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allAtOnce"/>
      <p:bldP spid="22533"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SG" smtClean="0">
                <a:latin typeface="Tempus Sans ITC"/>
              </a:rPr>
              <a:t>Compensation Point</a:t>
            </a:r>
          </a:p>
        </p:txBody>
      </p:sp>
      <p:sp>
        <p:nvSpPr>
          <p:cNvPr id="40962" name="Content Placeholder 2"/>
          <p:cNvSpPr>
            <a:spLocks noGrp="1"/>
          </p:cNvSpPr>
          <p:nvPr>
            <p:ph idx="1"/>
          </p:nvPr>
        </p:nvSpPr>
        <p:spPr>
          <a:xfrm>
            <a:off x="714375" y="1600200"/>
            <a:ext cx="7972425" cy="4525963"/>
          </a:xfrm>
        </p:spPr>
        <p:txBody>
          <a:bodyPr/>
          <a:lstStyle/>
          <a:p>
            <a:pPr eaLnBrk="1" hangingPunct="1">
              <a:buFont typeface="Arial" charset="0"/>
              <a:buNone/>
            </a:pPr>
            <a:r>
              <a:rPr lang="en-SG" smtClean="0"/>
              <a:t>At a certain light intensity,</a:t>
            </a:r>
          </a:p>
          <a:p>
            <a:pPr eaLnBrk="1" hangingPunct="1">
              <a:buFont typeface="Arial" charset="0"/>
              <a:buNone/>
            </a:pPr>
            <a:r>
              <a:rPr lang="en-SG" smtClean="0"/>
              <a:t>	The rate of photosynthesis </a:t>
            </a:r>
            <a:r>
              <a:rPr lang="en-SG" u="sng" smtClean="0"/>
              <a:t>equals</a:t>
            </a:r>
            <a:r>
              <a:rPr lang="en-SG" smtClean="0"/>
              <a:t> to the rate of respiration. The amount of carbon dioxide </a:t>
            </a:r>
            <a:r>
              <a:rPr lang="en-SG" u="sng" smtClean="0"/>
              <a:t>taken in</a:t>
            </a:r>
            <a:r>
              <a:rPr lang="en-SG" smtClean="0"/>
              <a:t> during photosynthesis is equal to the amount of carbon dioxide </a:t>
            </a:r>
            <a:r>
              <a:rPr lang="en-SG" u="sng" smtClean="0"/>
              <a:t>produced</a:t>
            </a:r>
            <a:r>
              <a:rPr lang="en-SG" smtClean="0"/>
              <a:t> during respiration.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28625" y="0"/>
            <a:ext cx="8229600" cy="1143000"/>
          </a:xfrm>
        </p:spPr>
        <p:txBody>
          <a:bodyPr/>
          <a:lstStyle/>
          <a:p>
            <a:pPr eaLnBrk="1" hangingPunct="1"/>
            <a:r>
              <a:rPr lang="en-SG" smtClean="0">
                <a:latin typeface="Tempus Sans ITC"/>
              </a:rPr>
              <a:t>Fates of Glucose</a:t>
            </a:r>
          </a:p>
        </p:txBody>
      </p:sp>
      <p:pic>
        <p:nvPicPr>
          <p:cNvPr id="41986" name="Content Placeholder 3" descr="Figure 7.15 leaf.jpg"/>
          <p:cNvPicPr>
            <a:picLocks noGrp="1" noChangeAspect="1"/>
          </p:cNvPicPr>
          <p:nvPr>
            <p:ph idx="1"/>
          </p:nvPr>
        </p:nvPicPr>
        <p:blipFill>
          <a:blip r:embed="rId2"/>
          <a:srcRect/>
          <a:stretch>
            <a:fillRect/>
          </a:stretch>
        </p:blipFill>
        <p:spPr>
          <a:xfrm>
            <a:off x="2554288" y="1600200"/>
            <a:ext cx="4035425" cy="4525963"/>
          </a:xfrm>
        </p:spPr>
      </p:pic>
      <p:sp>
        <p:nvSpPr>
          <p:cNvPr id="24580" name="TextBox 4"/>
          <p:cNvSpPr txBox="1">
            <a:spLocks noChangeArrowheads="1"/>
          </p:cNvSpPr>
          <p:nvPr/>
        </p:nvSpPr>
        <p:spPr bwMode="auto">
          <a:xfrm>
            <a:off x="4357688" y="5786438"/>
            <a:ext cx="4500562" cy="830262"/>
          </a:xfrm>
          <a:prstGeom prst="rect">
            <a:avLst/>
          </a:prstGeom>
          <a:noFill/>
          <a:ln w="9525">
            <a:solidFill>
              <a:schemeClr val="tx1"/>
            </a:solidFill>
            <a:miter lim="800000"/>
            <a:headEnd/>
            <a:tailEnd/>
          </a:ln>
        </p:spPr>
        <p:txBody>
          <a:bodyPr>
            <a:spAutoFit/>
          </a:bodyPr>
          <a:lstStyle/>
          <a:p>
            <a:r>
              <a:rPr lang="en-SG" sz="2400">
                <a:latin typeface="Calibri" pitchFamily="34" charset="0"/>
              </a:rPr>
              <a:t>Used immediately – for </a:t>
            </a:r>
            <a:r>
              <a:rPr lang="en-SG" sz="2400" u="sng">
                <a:latin typeface="Calibri" pitchFamily="34" charset="0"/>
              </a:rPr>
              <a:t>respiration</a:t>
            </a:r>
            <a:r>
              <a:rPr lang="en-SG" sz="2400">
                <a:latin typeface="Calibri" pitchFamily="34" charset="0"/>
              </a:rPr>
              <a:t> &amp; form </a:t>
            </a:r>
            <a:r>
              <a:rPr lang="en-SG" sz="2400" u="sng">
                <a:latin typeface="Calibri" pitchFamily="34" charset="0"/>
              </a:rPr>
              <a:t>cellulose cell walls</a:t>
            </a:r>
          </a:p>
        </p:txBody>
      </p:sp>
      <p:sp>
        <p:nvSpPr>
          <p:cNvPr id="6" name="Rounded Rectangle 5"/>
          <p:cNvSpPr/>
          <p:nvPr/>
        </p:nvSpPr>
        <p:spPr>
          <a:xfrm>
            <a:off x="7500938" y="4000500"/>
            <a:ext cx="1357312" cy="71437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SG" sz="2400" u="sng" dirty="0">
                <a:solidFill>
                  <a:schemeClr val="tx1"/>
                </a:solidFill>
              </a:rPr>
              <a:t>Starch</a:t>
            </a:r>
            <a:r>
              <a:rPr lang="en-SG" sz="2400" dirty="0">
                <a:solidFill>
                  <a:schemeClr val="tx1"/>
                </a:solidFill>
              </a:rPr>
              <a:t> in</a:t>
            </a:r>
          </a:p>
          <a:p>
            <a:pPr algn="ctr" fontAlgn="auto">
              <a:spcBef>
                <a:spcPts val="0"/>
              </a:spcBef>
              <a:spcAft>
                <a:spcPts val="0"/>
              </a:spcAft>
              <a:defRPr/>
            </a:pPr>
            <a:r>
              <a:rPr lang="en-SG" sz="2400" dirty="0">
                <a:solidFill>
                  <a:schemeClr val="tx1"/>
                </a:solidFill>
              </a:rPr>
              <a:t>leaves</a:t>
            </a:r>
          </a:p>
        </p:txBody>
      </p:sp>
      <p:cxnSp>
        <p:nvCxnSpPr>
          <p:cNvPr id="8" name="Straight Arrow Connector 7"/>
          <p:cNvCxnSpPr/>
          <p:nvPr/>
        </p:nvCxnSpPr>
        <p:spPr>
          <a:xfrm>
            <a:off x="5643563" y="4213225"/>
            <a:ext cx="1857375"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1"/>
          </p:cNvCxnSpPr>
          <p:nvPr/>
        </p:nvCxnSpPr>
        <p:spPr>
          <a:xfrm rot="10800000">
            <a:off x="5572125" y="4357688"/>
            <a:ext cx="1928813" cy="1587"/>
          </a:xfrm>
          <a:prstGeom prst="straightConnector1">
            <a:avLst/>
          </a:prstGeom>
          <a:ln w="158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4584" name="TextBox 10"/>
          <p:cNvSpPr txBox="1">
            <a:spLocks noChangeArrowheads="1"/>
          </p:cNvSpPr>
          <p:nvPr/>
        </p:nvSpPr>
        <p:spPr bwMode="auto">
          <a:xfrm>
            <a:off x="5822950" y="3214688"/>
            <a:ext cx="3059113" cy="769937"/>
          </a:xfrm>
          <a:prstGeom prst="rect">
            <a:avLst/>
          </a:prstGeom>
          <a:noFill/>
          <a:ln w="9525">
            <a:noFill/>
            <a:miter lim="800000"/>
            <a:headEnd/>
            <a:tailEnd/>
          </a:ln>
        </p:spPr>
        <p:txBody>
          <a:bodyPr wrap="none">
            <a:spAutoFit/>
          </a:bodyPr>
          <a:lstStyle/>
          <a:p>
            <a:r>
              <a:rPr lang="en-SG" sz="2200">
                <a:latin typeface="Calibri" pitchFamily="34" charset="0"/>
              </a:rPr>
              <a:t>In daylight, excess</a:t>
            </a:r>
          </a:p>
          <a:p>
            <a:r>
              <a:rPr lang="en-SG" sz="2200">
                <a:latin typeface="Calibri" pitchFamily="34" charset="0"/>
              </a:rPr>
              <a:t>Glucose is converted into</a:t>
            </a:r>
          </a:p>
        </p:txBody>
      </p:sp>
      <p:sp>
        <p:nvSpPr>
          <p:cNvPr id="24585" name="TextBox 11"/>
          <p:cNvSpPr txBox="1">
            <a:spLocks noChangeArrowheads="1"/>
          </p:cNvSpPr>
          <p:nvPr/>
        </p:nvSpPr>
        <p:spPr bwMode="auto">
          <a:xfrm>
            <a:off x="5286375" y="4572000"/>
            <a:ext cx="2687638" cy="769938"/>
          </a:xfrm>
          <a:prstGeom prst="rect">
            <a:avLst/>
          </a:prstGeom>
          <a:noFill/>
          <a:ln w="9525">
            <a:noFill/>
            <a:miter lim="800000"/>
            <a:headEnd/>
            <a:tailEnd/>
          </a:ln>
        </p:spPr>
        <p:txBody>
          <a:bodyPr wrap="none">
            <a:spAutoFit/>
          </a:bodyPr>
          <a:lstStyle/>
          <a:p>
            <a:r>
              <a:rPr lang="en-SG" sz="2200">
                <a:latin typeface="Calibri" pitchFamily="34" charset="0"/>
              </a:rPr>
              <a:t>In darkness, starch</a:t>
            </a:r>
          </a:p>
          <a:p>
            <a:r>
              <a:rPr lang="en-SG" sz="2200">
                <a:latin typeface="Calibri" pitchFamily="34" charset="0"/>
              </a:rPr>
              <a:t>Is converted back into</a:t>
            </a:r>
          </a:p>
        </p:txBody>
      </p:sp>
      <p:cxnSp>
        <p:nvCxnSpPr>
          <p:cNvPr id="14" name="Straight Arrow Connector 13"/>
          <p:cNvCxnSpPr/>
          <p:nvPr/>
        </p:nvCxnSpPr>
        <p:spPr>
          <a:xfrm rot="16200000" flipH="1">
            <a:off x="4429126" y="5000625"/>
            <a:ext cx="857250" cy="71437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143000" y="5143500"/>
            <a:ext cx="1214438" cy="35718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SG" sz="2400" u="sng" dirty="0">
                <a:solidFill>
                  <a:schemeClr val="tx1"/>
                </a:solidFill>
              </a:rPr>
              <a:t>Sucrose</a:t>
            </a:r>
          </a:p>
        </p:txBody>
      </p:sp>
      <p:cxnSp>
        <p:nvCxnSpPr>
          <p:cNvPr id="19" name="Straight Arrow Connector 18"/>
          <p:cNvCxnSpPr>
            <a:endCxn id="15" idx="3"/>
          </p:cNvCxnSpPr>
          <p:nvPr/>
        </p:nvCxnSpPr>
        <p:spPr>
          <a:xfrm rot="10800000" flipV="1">
            <a:off x="2357438" y="5072063"/>
            <a:ext cx="1357312" cy="25082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89" name="TextBox 19"/>
          <p:cNvSpPr txBox="1">
            <a:spLocks noChangeArrowheads="1"/>
          </p:cNvSpPr>
          <p:nvPr/>
        </p:nvSpPr>
        <p:spPr bwMode="auto">
          <a:xfrm>
            <a:off x="357188" y="5429250"/>
            <a:ext cx="3214687" cy="1200150"/>
          </a:xfrm>
          <a:prstGeom prst="rect">
            <a:avLst/>
          </a:prstGeom>
          <a:noFill/>
          <a:ln w="9525">
            <a:noFill/>
            <a:miter lim="800000"/>
            <a:headEnd/>
            <a:tailEnd/>
          </a:ln>
        </p:spPr>
        <p:txBody>
          <a:bodyPr>
            <a:spAutoFit/>
          </a:bodyPr>
          <a:lstStyle/>
          <a:p>
            <a:r>
              <a:rPr lang="en-SG" sz="2400">
                <a:latin typeface="Calibri" pitchFamily="34" charset="0"/>
              </a:rPr>
              <a:t>Transported to storage</a:t>
            </a:r>
          </a:p>
          <a:p>
            <a:r>
              <a:rPr lang="en-SG" sz="2400">
                <a:latin typeface="Calibri" pitchFamily="34" charset="0"/>
              </a:rPr>
              <a:t>organs for </a:t>
            </a:r>
            <a:r>
              <a:rPr lang="en-SG" sz="2400" u="sng">
                <a:latin typeface="Calibri" pitchFamily="34" charset="0"/>
              </a:rPr>
              <a:t>storage as starch</a:t>
            </a:r>
            <a:r>
              <a:rPr lang="en-SG" sz="2400">
                <a:latin typeface="Calibri" pitchFamily="34" charset="0"/>
              </a:rPr>
              <a:t> or in other forms</a:t>
            </a:r>
          </a:p>
        </p:txBody>
      </p:sp>
      <p:sp>
        <p:nvSpPr>
          <p:cNvPr id="24590" name="TextBox 20"/>
          <p:cNvSpPr txBox="1">
            <a:spLocks noChangeArrowheads="1"/>
          </p:cNvSpPr>
          <p:nvPr/>
        </p:nvSpPr>
        <p:spPr bwMode="auto">
          <a:xfrm>
            <a:off x="285750" y="2714625"/>
            <a:ext cx="2571750" cy="2308225"/>
          </a:xfrm>
          <a:prstGeom prst="rect">
            <a:avLst/>
          </a:prstGeom>
          <a:noFill/>
          <a:ln w="9525">
            <a:solidFill>
              <a:schemeClr val="tx1"/>
            </a:solidFill>
            <a:miter lim="800000"/>
            <a:headEnd/>
            <a:tailEnd/>
          </a:ln>
        </p:spPr>
        <p:txBody>
          <a:bodyPr>
            <a:spAutoFit/>
          </a:bodyPr>
          <a:lstStyle/>
          <a:p>
            <a:r>
              <a:rPr lang="en-SG" sz="2400">
                <a:latin typeface="Calibri" pitchFamily="34" charset="0"/>
              </a:rPr>
              <a:t>Reacts with nitrates and other mineral salts absorbed from soil to </a:t>
            </a:r>
            <a:r>
              <a:rPr lang="en-SG" sz="2400" u="sng">
                <a:latin typeface="Calibri" pitchFamily="34" charset="0"/>
              </a:rPr>
              <a:t>form amino acid</a:t>
            </a:r>
            <a:r>
              <a:rPr lang="en-SG" sz="2400">
                <a:latin typeface="Calibri" pitchFamily="34" charset="0"/>
              </a:rPr>
              <a:t> in leaves</a:t>
            </a:r>
          </a:p>
        </p:txBody>
      </p:sp>
      <p:cxnSp>
        <p:nvCxnSpPr>
          <p:cNvPr id="23" name="Straight Arrow Connector 22"/>
          <p:cNvCxnSpPr/>
          <p:nvPr/>
        </p:nvCxnSpPr>
        <p:spPr>
          <a:xfrm rot="10800000" flipV="1">
            <a:off x="2857500" y="3643313"/>
            <a:ext cx="1071563" cy="7143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642938" y="1500188"/>
            <a:ext cx="1285875" cy="42862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SG" sz="2400" u="sng" dirty="0">
                <a:solidFill>
                  <a:schemeClr val="tx1"/>
                </a:solidFill>
              </a:rPr>
              <a:t>Proteins</a:t>
            </a:r>
          </a:p>
        </p:txBody>
      </p:sp>
      <p:cxnSp>
        <p:nvCxnSpPr>
          <p:cNvPr id="26" name="Straight Arrow Connector 25"/>
          <p:cNvCxnSpPr>
            <a:endCxn id="24" idx="2"/>
          </p:cNvCxnSpPr>
          <p:nvPr/>
        </p:nvCxnSpPr>
        <p:spPr>
          <a:xfrm rot="5400000" flipH="1" flipV="1">
            <a:off x="892969" y="2321719"/>
            <a:ext cx="78581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94" name="TextBox 26"/>
          <p:cNvSpPr txBox="1">
            <a:spLocks noChangeArrowheads="1"/>
          </p:cNvSpPr>
          <p:nvPr/>
        </p:nvSpPr>
        <p:spPr bwMode="auto">
          <a:xfrm>
            <a:off x="285750" y="1928813"/>
            <a:ext cx="1036638" cy="769937"/>
          </a:xfrm>
          <a:prstGeom prst="rect">
            <a:avLst/>
          </a:prstGeom>
          <a:noFill/>
          <a:ln w="9525">
            <a:noFill/>
            <a:miter lim="800000"/>
            <a:headEnd/>
            <a:tailEnd/>
          </a:ln>
        </p:spPr>
        <p:txBody>
          <a:bodyPr wrap="none">
            <a:spAutoFit/>
          </a:bodyPr>
          <a:lstStyle/>
          <a:p>
            <a:pPr algn="r"/>
            <a:r>
              <a:rPr lang="en-SG" sz="2200">
                <a:latin typeface="Calibri" pitchFamily="34" charset="0"/>
              </a:rPr>
              <a:t>used to</a:t>
            </a:r>
          </a:p>
          <a:p>
            <a:pPr algn="r"/>
            <a:r>
              <a:rPr lang="en-SG" sz="2200">
                <a:latin typeface="Calibri" pitchFamily="34" charset="0"/>
              </a:rPr>
              <a:t>form</a:t>
            </a:r>
          </a:p>
        </p:txBody>
      </p:sp>
      <p:sp>
        <p:nvSpPr>
          <p:cNvPr id="24595" name="TextBox 27"/>
          <p:cNvSpPr txBox="1">
            <a:spLocks noChangeArrowheads="1"/>
          </p:cNvSpPr>
          <p:nvPr/>
        </p:nvSpPr>
        <p:spPr bwMode="auto">
          <a:xfrm>
            <a:off x="2071688" y="1071563"/>
            <a:ext cx="3643312" cy="1570037"/>
          </a:xfrm>
          <a:prstGeom prst="rect">
            <a:avLst/>
          </a:prstGeom>
          <a:noFill/>
          <a:ln w="9525">
            <a:noFill/>
            <a:miter lim="800000"/>
            <a:headEnd/>
            <a:tailEnd/>
          </a:ln>
        </p:spPr>
        <p:txBody>
          <a:bodyPr>
            <a:spAutoFit/>
          </a:bodyPr>
          <a:lstStyle/>
          <a:p>
            <a:r>
              <a:rPr lang="en-SG" sz="2400" u="sng">
                <a:latin typeface="Calibri" pitchFamily="34" charset="0"/>
              </a:rPr>
              <a:t>Excess</a:t>
            </a:r>
            <a:r>
              <a:rPr lang="en-SG" sz="2400">
                <a:latin typeface="Calibri" pitchFamily="34" charset="0"/>
              </a:rPr>
              <a:t> transported to other parts of plant for </a:t>
            </a:r>
            <a:r>
              <a:rPr lang="en-SG" sz="2400" u="sng">
                <a:latin typeface="Calibri" pitchFamily="34" charset="0"/>
              </a:rPr>
              <a:t>synthesis of new protoplasm</a:t>
            </a:r>
            <a:r>
              <a:rPr lang="en-SG" sz="2400">
                <a:latin typeface="Calibri" pitchFamily="34" charset="0"/>
              </a:rPr>
              <a:t> &amp; </a:t>
            </a:r>
            <a:r>
              <a:rPr lang="en-SG" sz="2400" u="sng">
                <a:latin typeface="Calibri" pitchFamily="34" charset="0"/>
              </a:rPr>
              <a:t>storage as proteins</a:t>
            </a:r>
          </a:p>
        </p:txBody>
      </p:sp>
      <p:cxnSp>
        <p:nvCxnSpPr>
          <p:cNvPr id="30" name="Straight Arrow Connector 29"/>
          <p:cNvCxnSpPr/>
          <p:nvPr/>
        </p:nvCxnSpPr>
        <p:spPr>
          <a:xfrm rot="5400000" flipH="1" flipV="1">
            <a:off x="2714625" y="2714625"/>
            <a:ext cx="785813" cy="50006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97" name="TextBox 30"/>
          <p:cNvSpPr txBox="1">
            <a:spLocks noChangeArrowheads="1"/>
          </p:cNvSpPr>
          <p:nvPr/>
        </p:nvSpPr>
        <p:spPr bwMode="auto">
          <a:xfrm>
            <a:off x="6357938" y="1143000"/>
            <a:ext cx="2571750" cy="1938338"/>
          </a:xfrm>
          <a:prstGeom prst="rect">
            <a:avLst/>
          </a:prstGeom>
          <a:noFill/>
          <a:ln w="9525">
            <a:solidFill>
              <a:schemeClr val="tx1"/>
            </a:solidFill>
            <a:miter lim="800000"/>
            <a:headEnd/>
            <a:tailEnd/>
          </a:ln>
        </p:spPr>
        <p:txBody>
          <a:bodyPr>
            <a:spAutoFit/>
          </a:bodyPr>
          <a:lstStyle/>
          <a:p>
            <a:r>
              <a:rPr lang="en-SG" sz="2400">
                <a:latin typeface="Calibri" pitchFamily="34" charset="0"/>
              </a:rPr>
              <a:t>Forms </a:t>
            </a:r>
            <a:r>
              <a:rPr lang="en-SG" sz="2400" u="sng">
                <a:latin typeface="Calibri" pitchFamily="34" charset="0"/>
              </a:rPr>
              <a:t>fats</a:t>
            </a:r>
            <a:r>
              <a:rPr lang="en-SG" sz="2400">
                <a:latin typeface="Calibri" pitchFamily="34" charset="0"/>
              </a:rPr>
              <a:t> for storage, use in </a:t>
            </a:r>
            <a:r>
              <a:rPr lang="en-SG" sz="2400" u="sng">
                <a:latin typeface="Calibri" pitchFamily="34" charset="0"/>
              </a:rPr>
              <a:t>cellular respiration </a:t>
            </a:r>
            <a:r>
              <a:rPr lang="en-SG" sz="2400">
                <a:latin typeface="Calibri" pitchFamily="34" charset="0"/>
              </a:rPr>
              <a:t>and for </a:t>
            </a:r>
            <a:r>
              <a:rPr lang="en-SG" sz="2400" u="sng">
                <a:latin typeface="Calibri" pitchFamily="34" charset="0"/>
              </a:rPr>
              <a:t>synthesis</a:t>
            </a:r>
            <a:r>
              <a:rPr lang="en-SG" sz="2400">
                <a:latin typeface="Calibri" pitchFamily="34" charset="0"/>
              </a:rPr>
              <a:t> of new protoplasm</a:t>
            </a:r>
          </a:p>
        </p:txBody>
      </p:sp>
      <p:cxnSp>
        <p:nvCxnSpPr>
          <p:cNvPr id="33" name="Straight Arrow Connector 32"/>
          <p:cNvCxnSpPr/>
          <p:nvPr/>
        </p:nvCxnSpPr>
        <p:spPr>
          <a:xfrm flipV="1">
            <a:off x="5572125" y="2286000"/>
            <a:ext cx="785813" cy="5715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9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2000"/>
                                        <p:tgtEl>
                                          <p:spTgt spid="24590"/>
                                        </p:tgtEl>
                                      </p:cBhvr>
                                    </p:animEffect>
                                    <p:set>
                                      <p:cBhvr>
                                        <p:cTn id="23" dur="1" fill="hold">
                                          <p:stCondLst>
                                            <p:cond delay="1999"/>
                                          </p:stCondLst>
                                        </p:cTn>
                                        <p:tgtEl>
                                          <p:spTgt spid="24590"/>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2000"/>
                                        <p:tgtEl>
                                          <p:spTgt spid="23"/>
                                        </p:tgtEl>
                                      </p:cBhvr>
                                    </p:animEffect>
                                    <p:set>
                                      <p:cBhvr>
                                        <p:cTn id="26" dur="1" fill="hold">
                                          <p:stCondLst>
                                            <p:cond delay="1999"/>
                                          </p:stCondLst>
                                        </p:cTn>
                                        <p:tgtEl>
                                          <p:spTgt spid="23"/>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2000"/>
                                        <p:tgtEl>
                                          <p:spTgt spid="24"/>
                                        </p:tgtEl>
                                      </p:cBhvr>
                                    </p:animEffect>
                                    <p:set>
                                      <p:cBhvr>
                                        <p:cTn id="29" dur="1" fill="hold">
                                          <p:stCondLst>
                                            <p:cond delay="1999"/>
                                          </p:stCondLst>
                                        </p:cTn>
                                        <p:tgtEl>
                                          <p:spTgt spid="24"/>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2000"/>
                                        <p:tgtEl>
                                          <p:spTgt spid="26"/>
                                        </p:tgtEl>
                                      </p:cBhvr>
                                    </p:animEffect>
                                    <p:set>
                                      <p:cBhvr>
                                        <p:cTn id="32" dur="1" fill="hold">
                                          <p:stCondLst>
                                            <p:cond delay="1999"/>
                                          </p:stCondLst>
                                        </p:cTn>
                                        <p:tgtEl>
                                          <p:spTgt spid="26"/>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2000"/>
                                        <p:tgtEl>
                                          <p:spTgt spid="24594"/>
                                        </p:tgtEl>
                                      </p:cBhvr>
                                    </p:animEffect>
                                    <p:set>
                                      <p:cBhvr>
                                        <p:cTn id="35" dur="1" fill="hold">
                                          <p:stCondLst>
                                            <p:cond delay="1999"/>
                                          </p:stCondLst>
                                        </p:cTn>
                                        <p:tgtEl>
                                          <p:spTgt spid="24594"/>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2000"/>
                                        <p:tgtEl>
                                          <p:spTgt spid="24595"/>
                                        </p:tgtEl>
                                      </p:cBhvr>
                                    </p:animEffect>
                                    <p:set>
                                      <p:cBhvr>
                                        <p:cTn id="38" dur="1" fill="hold">
                                          <p:stCondLst>
                                            <p:cond delay="1999"/>
                                          </p:stCondLst>
                                        </p:cTn>
                                        <p:tgtEl>
                                          <p:spTgt spid="24595"/>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2000"/>
                                        <p:tgtEl>
                                          <p:spTgt spid="30"/>
                                        </p:tgtEl>
                                      </p:cBhvr>
                                    </p:animEffect>
                                    <p:set>
                                      <p:cBhvr>
                                        <p:cTn id="41" dur="1" fill="hold">
                                          <p:stCondLst>
                                            <p:cond delay="1999"/>
                                          </p:stCondLst>
                                        </p:cTn>
                                        <p:tgtEl>
                                          <p:spTgt spid="3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458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2000"/>
                                        <p:tgtEl>
                                          <p:spTgt spid="15"/>
                                        </p:tgtEl>
                                      </p:cBhvr>
                                    </p:animEffect>
                                    <p:set>
                                      <p:cBhvr>
                                        <p:cTn id="54" dur="1" fill="hold">
                                          <p:stCondLst>
                                            <p:cond delay="1999"/>
                                          </p:stCondLst>
                                        </p:cTn>
                                        <p:tgtEl>
                                          <p:spTgt spid="15"/>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2000"/>
                                        <p:tgtEl>
                                          <p:spTgt spid="19"/>
                                        </p:tgtEl>
                                      </p:cBhvr>
                                    </p:animEffect>
                                    <p:set>
                                      <p:cBhvr>
                                        <p:cTn id="57" dur="1" fill="hold">
                                          <p:stCondLst>
                                            <p:cond delay="1999"/>
                                          </p:stCondLst>
                                        </p:cTn>
                                        <p:tgtEl>
                                          <p:spTgt spid="19"/>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2000"/>
                                        <p:tgtEl>
                                          <p:spTgt spid="24589"/>
                                        </p:tgtEl>
                                      </p:cBhvr>
                                    </p:animEffect>
                                    <p:set>
                                      <p:cBhvr>
                                        <p:cTn id="60" dur="1" fill="hold">
                                          <p:stCondLst>
                                            <p:cond delay="1999"/>
                                          </p:stCondLst>
                                        </p:cTn>
                                        <p:tgtEl>
                                          <p:spTgt spid="2458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458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2000"/>
                                        <p:tgtEl>
                                          <p:spTgt spid="24580"/>
                                        </p:tgtEl>
                                      </p:cBhvr>
                                    </p:animEffect>
                                    <p:set>
                                      <p:cBhvr>
                                        <p:cTn id="71" dur="1" fill="hold">
                                          <p:stCondLst>
                                            <p:cond delay="1999"/>
                                          </p:stCondLst>
                                        </p:cTn>
                                        <p:tgtEl>
                                          <p:spTgt spid="24580"/>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2000"/>
                                        <p:tgtEl>
                                          <p:spTgt spid="14"/>
                                        </p:tgtEl>
                                      </p:cBhvr>
                                    </p:animEffect>
                                    <p:set>
                                      <p:cBhvr>
                                        <p:cTn id="74" dur="1" fill="hold">
                                          <p:stCondLst>
                                            <p:cond delay="1999"/>
                                          </p:stCondLst>
                                        </p:cTn>
                                        <p:tgtEl>
                                          <p:spTgt spid="1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458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458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2000"/>
                                        <p:tgtEl>
                                          <p:spTgt spid="6"/>
                                        </p:tgtEl>
                                      </p:cBhvr>
                                    </p:animEffect>
                                    <p:set>
                                      <p:cBhvr>
                                        <p:cTn id="91" dur="1" fill="hold">
                                          <p:stCondLst>
                                            <p:cond delay="1999"/>
                                          </p:stCondLst>
                                        </p:cTn>
                                        <p:tgtEl>
                                          <p:spTgt spid="6"/>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2000"/>
                                        <p:tgtEl>
                                          <p:spTgt spid="8"/>
                                        </p:tgtEl>
                                      </p:cBhvr>
                                    </p:animEffect>
                                    <p:set>
                                      <p:cBhvr>
                                        <p:cTn id="94" dur="1" fill="hold">
                                          <p:stCondLst>
                                            <p:cond delay="1999"/>
                                          </p:stCondLst>
                                        </p:cTn>
                                        <p:tgtEl>
                                          <p:spTgt spid="8"/>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2000"/>
                                        <p:tgtEl>
                                          <p:spTgt spid="10"/>
                                        </p:tgtEl>
                                      </p:cBhvr>
                                    </p:animEffect>
                                    <p:set>
                                      <p:cBhvr>
                                        <p:cTn id="97" dur="1" fill="hold">
                                          <p:stCondLst>
                                            <p:cond delay="1999"/>
                                          </p:stCondLst>
                                        </p:cTn>
                                        <p:tgtEl>
                                          <p:spTgt spid="10"/>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2000"/>
                                        <p:tgtEl>
                                          <p:spTgt spid="24584"/>
                                        </p:tgtEl>
                                      </p:cBhvr>
                                    </p:animEffect>
                                    <p:set>
                                      <p:cBhvr>
                                        <p:cTn id="100" dur="1" fill="hold">
                                          <p:stCondLst>
                                            <p:cond delay="1999"/>
                                          </p:stCondLst>
                                        </p:cTn>
                                        <p:tgtEl>
                                          <p:spTgt spid="24584"/>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2000"/>
                                        <p:tgtEl>
                                          <p:spTgt spid="24585"/>
                                        </p:tgtEl>
                                      </p:cBhvr>
                                    </p:animEffect>
                                    <p:set>
                                      <p:cBhvr>
                                        <p:cTn id="103" dur="1" fill="hold">
                                          <p:stCondLst>
                                            <p:cond delay="1999"/>
                                          </p:stCondLst>
                                        </p:cTn>
                                        <p:tgtEl>
                                          <p:spTgt spid="24585"/>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24597"/>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33"/>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grpId="1" nodeType="clickEffect">
                                  <p:stCondLst>
                                    <p:cond delay="0"/>
                                  </p:stCondLst>
                                  <p:childTnLst>
                                    <p:animEffect transition="out" filter="fade">
                                      <p:cBhvr>
                                        <p:cTn id="113" dur="2000"/>
                                        <p:tgtEl>
                                          <p:spTgt spid="24597"/>
                                        </p:tgtEl>
                                      </p:cBhvr>
                                    </p:animEffect>
                                    <p:set>
                                      <p:cBhvr>
                                        <p:cTn id="114" dur="1" fill="hold">
                                          <p:stCondLst>
                                            <p:cond delay="1999"/>
                                          </p:stCondLst>
                                        </p:cTn>
                                        <p:tgtEl>
                                          <p:spTgt spid="24597"/>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2000"/>
                                        <p:tgtEl>
                                          <p:spTgt spid="33"/>
                                        </p:tgtEl>
                                      </p:cBhvr>
                                    </p:animEffect>
                                    <p:set>
                                      <p:cBhvr>
                                        <p:cTn id="117" dur="1" fill="hold">
                                          <p:stCondLst>
                                            <p:cond delay="1999"/>
                                          </p:stCondLst>
                                        </p:cTn>
                                        <p:tgtEl>
                                          <p:spTgt spid="33"/>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2" nodeType="clickEffect">
                                  <p:stCondLst>
                                    <p:cond delay="0"/>
                                  </p:stCondLst>
                                  <p:childTnLst>
                                    <p:set>
                                      <p:cBhvr>
                                        <p:cTn id="121" dur="1" fill="hold">
                                          <p:stCondLst>
                                            <p:cond delay="0"/>
                                          </p:stCondLst>
                                        </p:cTn>
                                        <p:tgtEl>
                                          <p:spTgt spid="24580"/>
                                        </p:tgtEl>
                                        <p:attrNameLst>
                                          <p:attrName>style.visibility</p:attrName>
                                        </p:attrNameLst>
                                      </p:cBhvr>
                                      <p:to>
                                        <p:strVal val="visible"/>
                                      </p:to>
                                    </p:set>
                                  </p:childTnLst>
                                </p:cTn>
                              </p:par>
                              <p:par>
                                <p:cTn id="122" presetID="1" presetClass="entr" presetSubtype="0" fill="hold" grpId="2" nodeType="withEffect">
                                  <p:stCondLst>
                                    <p:cond delay="0"/>
                                  </p:stCondLst>
                                  <p:childTnLst>
                                    <p:set>
                                      <p:cBhvr>
                                        <p:cTn id="123" dur="1" fill="hold">
                                          <p:stCondLst>
                                            <p:cond delay="0"/>
                                          </p:stCondLst>
                                        </p:cTn>
                                        <p:tgtEl>
                                          <p:spTgt spid="6"/>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8"/>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10"/>
                                        </p:tgtEl>
                                        <p:attrNameLst>
                                          <p:attrName>style.visibility</p:attrName>
                                        </p:attrNameLst>
                                      </p:cBhvr>
                                      <p:to>
                                        <p:strVal val="visible"/>
                                      </p:to>
                                    </p:set>
                                  </p:childTnLst>
                                </p:cTn>
                              </p:par>
                              <p:par>
                                <p:cTn id="128" presetID="1" presetClass="entr" presetSubtype="0" fill="hold" grpId="2" nodeType="withEffect">
                                  <p:stCondLst>
                                    <p:cond delay="0"/>
                                  </p:stCondLst>
                                  <p:childTnLst>
                                    <p:set>
                                      <p:cBhvr>
                                        <p:cTn id="129" dur="1" fill="hold">
                                          <p:stCondLst>
                                            <p:cond delay="0"/>
                                          </p:stCondLst>
                                        </p:cTn>
                                        <p:tgtEl>
                                          <p:spTgt spid="24584"/>
                                        </p:tgtEl>
                                        <p:attrNameLst>
                                          <p:attrName>style.visibility</p:attrName>
                                        </p:attrNameLst>
                                      </p:cBhvr>
                                      <p:to>
                                        <p:strVal val="visible"/>
                                      </p:to>
                                    </p:set>
                                  </p:childTnLst>
                                </p:cTn>
                              </p:par>
                              <p:par>
                                <p:cTn id="130" presetID="1" presetClass="entr" presetSubtype="0" fill="hold" grpId="2" nodeType="withEffect">
                                  <p:stCondLst>
                                    <p:cond delay="0"/>
                                  </p:stCondLst>
                                  <p:childTnLst>
                                    <p:set>
                                      <p:cBhvr>
                                        <p:cTn id="131" dur="1" fill="hold">
                                          <p:stCondLst>
                                            <p:cond delay="0"/>
                                          </p:stCondLst>
                                        </p:cTn>
                                        <p:tgtEl>
                                          <p:spTgt spid="24585"/>
                                        </p:tgtEl>
                                        <p:attrNameLst>
                                          <p:attrName>style.visibility</p:attrName>
                                        </p:attrNameLst>
                                      </p:cBhvr>
                                      <p:to>
                                        <p:strVal val="visible"/>
                                      </p:to>
                                    </p:set>
                                  </p:childTnLst>
                                </p:cTn>
                              </p:par>
                              <p:par>
                                <p:cTn id="132" presetID="1" presetClass="entr" presetSubtype="0" fill="hold" nodeType="withEffect">
                                  <p:stCondLst>
                                    <p:cond delay="0"/>
                                  </p:stCondLst>
                                  <p:childTnLst>
                                    <p:set>
                                      <p:cBhvr>
                                        <p:cTn id="133" dur="1" fill="hold">
                                          <p:stCondLst>
                                            <p:cond delay="0"/>
                                          </p:stCondLst>
                                        </p:cTn>
                                        <p:tgtEl>
                                          <p:spTgt spid="14"/>
                                        </p:tgtEl>
                                        <p:attrNameLst>
                                          <p:attrName>style.visibility</p:attrName>
                                        </p:attrNameLst>
                                      </p:cBhvr>
                                      <p:to>
                                        <p:strVal val="visible"/>
                                      </p:to>
                                    </p:set>
                                  </p:childTnLst>
                                </p:cTn>
                              </p:par>
                              <p:par>
                                <p:cTn id="134" presetID="1" presetClass="entr" presetSubtype="0" fill="hold" grpId="2" nodeType="withEffect">
                                  <p:stCondLst>
                                    <p:cond delay="0"/>
                                  </p:stCondLst>
                                  <p:childTnLst>
                                    <p:set>
                                      <p:cBhvr>
                                        <p:cTn id="135" dur="1" fill="hold">
                                          <p:stCondLst>
                                            <p:cond delay="0"/>
                                          </p:stCondLst>
                                        </p:cTn>
                                        <p:tgtEl>
                                          <p:spTgt spid="15"/>
                                        </p:tgtEl>
                                        <p:attrNameLst>
                                          <p:attrName>style.visibility</p:attrName>
                                        </p:attrNameLst>
                                      </p:cBhvr>
                                      <p:to>
                                        <p:strVal val="visible"/>
                                      </p:to>
                                    </p:set>
                                  </p:childTnLst>
                                </p:cTn>
                              </p:par>
                              <p:par>
                                <p:cTn id="136" presetID="1" presetClass="entr" presetSubtype="0" fill="hold" nodeType="withEffect">
                                  <p:stCondLst>
                                    <p:cond delay="0"/>
                                  </p:stCondLst>
                                  <p:childTnLst>
                                    <p:set>
                                      <p:cBhvr>
                                        <p:cTn id="137" dur="1" fill="hold">
                                          <p:stCondLst>
                                            <p:cond delay="0"/>
                                          </p:stCondLst>
                                        </p:cTn>
                                        <p:tgtEl>
                                          <p:spTgt spid="19"/>
                                        </p:tgtEl>
                                        <p:attrNameLst>
                                          <p:attrName>style.visibility</p:attrName>
                                        </p:attrNameLst>
                                      </p:cBhvr>
                                      <p:to>
                                        <p:strVal val="visible"/>
                                      </p:to>
                                    </p:set>
                                  </p:childTnLst>
                                </p:cTn>
                              </p:par>
                              <p:par>
                                <p:cTn id="138" presetID="1" presetClass="entr" presetSubtype="0" fill="hold" grpId="2" nodeType="withEffect">
                                  <p:stCondLst>
                                    <p:cond delay="0"/>
                                  </p:stCondLst>
                                  <p:childTnLst>
                                    <p:set>
                                      <p:cBhvr>
                                        <p:cTn id="139" dur="1" fill="hold">
                                          <p:stCondLst>
                                            <p:cond delay="0"/>
                                          </p:stCondLst>
                                        </p:cTn>
                                        <p:tgtEl>
                                          <p:spTgt spid="24589"/>
                                        </p:tgtEl>
                                        <p:attrNameLst>
                                          <p:attrName>style.visibility</p:attrName>
                                        </p:attrNameLst>
                                      </p:cBhvr>
                                      <p:to>
                                        <p:strVal val="visible"/>
                                      </p:to>
                                    </p:set>
                                  </p:childTnLst>
                                </p:cTn>
                              </p:par>
                              <p:par>
                                <p:cTn id="140" presetID="1" presetClass="entr" presetSubtype="0" fill="hold" grpId="2" nodeType="withEffect">
                                  <p:stCondLst>
                                    <p:cond delay="0"/>
                                  </p:stCondLst>
                                  <p:childTnLst>
                                    <p:set>
                                      <p:cBhvr>
                                        <p:cTn id="141" dur="1" fill="hold">
                                          <p:stCondLst>
                                            <p:cond delay="0"/>
                                          </p:stCondLst>
                                        </p:cTn>
                                        <p:tgtEl>
                                          <p:spTgt spid="24590"/>
                                        </p:tgtEl>
                                        <p:attrNameLst>
                                          <p:attrName>style.visibility</p:attrName>
                                        </p:attrNameLst>
                                      </p:cBhvr>
                                      <p:to>
                                        <p:strVal val="visible"/>
                                      </p:to>
                                    </p:set>
                                  </p:childTnLst>
                                </p:cTn>
                              </p:par>
                              <p:par>
                                <p:cTn id="142" presetID="1" presetClass="entr" presetSubtype="0" fill="hold" nodeType="withEffect">
                                  <p:stCondLst>
                                    <p:cond delay="0"/>
                                  </p:stCondLst>
                                  <p:childTnLst>
                                    <p:set>
                                      <p:cBhvr>
                                        <p:cTn id="143" dur="1" fill="hold">
                                          <p:stCondLst>
                                            <p:cond delay="0"/>
                                          </p:stCondLst>
                                        </p:cTn>
                                        <p:tgtEl>
                                          <p:spTgt spid="23"/>
                                        </p:tgtEl>
                                        <p:attrNameLst>
                                          <p:attrName>style.visibility</p:attrName>
                                        </p:attrNameLst>
                                      </p:cBhvr>
                                      <p:to>
                                        <p:strVal val="visible"/>
                                      </p:to>
                                    </p:set>
                                  </p:childTnLst>
                                </p:cTn>
                              </p:par>
                              <p:par>
                                <p:cTn id="144" presetID="1" presetClass="entr" presetSubtype="0" fill="hold" grpId="2" nodeType="withEffect">
                                  <p:stCondLst>
                                    <p:cond delay="0"/>
                                  </p:stCondLst>
                                  <p:childTnLst>
                                    <p:set>
                                      <p:cBhvr>
                                        <p:cTn id="145" dur="1" fill="hold">
                                          <p:stCondLst>
                                            <p:cond delay="0"/>
                                          </p:stCondLst>
                                        </p:cTn>
                                        <p:tgtEl>
                                          <p:spTgt spid="24"/>
                                        </p:tgtEl>
                                        <p:attrNameLst>
                                          <p:attrName>style.visibility</p:attrName>
                                        </p:attrNameLst>
                                      </p:cBhvr>
                                      <p:to>
                                        <p:strVal val="visible"/>
                                      </p:to>
                                    </p:set>
                                  </p:childTnLst>
                                </p:cTn>
                              </p:par>
                              <p:par>
                                <p:cTn id="146" presetID="1" presetClass="entr" presetSubtype="0" fill="hold" nodeType="withEffect">
                                  <p:stCondLst>
                                    <p:cond delay="0"/>
                                  </p:stCondLst>
                                  <p:childTnLst>
                                    <p:set>
                                      <p:cBhvr>
                                        <p:cTn id="147" dur="1" fill="hold">
                                          <p:stCondLst>
                                            <p:cond delay="0"/>
                                          </p:stCondLst>
                                        </p:cTn>
                                        <p:tgtEl>
                                          <p:spTgt spid="26"/>
                                        </p:tgtEl>
                                        <p:attrNameLst>
                                          <p:attrName>style.visibility</p:attrName>
                                        </p:attrNameLst>
                                      </p:cBhvr>
                                      <p:to>
                                        <p:strVal val="visible"/>
                                      </p:to>
                                    </p:set>
                                  </p:childTnLst>
                                </p:cTn>
                              </p:par>
                              <p:par>
                                <p:cTn id="148" presetID="1" presetClass="entr" presetSubtype="0" fill="hold" grpId="2" nodeType="withEffect">
                                  <p:stCondLst>
                                    <p:cond delay="0"/>
                                  </p:stCondLst>
                                  <p:childTnLst>
                                    <p:set>
                                      <p:cBhvr>
                                        <p:cTn id="149" dur="1" fill="hold">
                                          <p:stCondLst>
                                            <p:cond delay="0"/>
                                          </p:stCondLst>
                                        </p:cTn>
                                        <p:tgtEl>
                                          <p:spTgt spid="24594"/>
                                        </p:tgtEl>
                                        <p:attrNameLst>
                                          <p:attrName>style.visibility</p:attrName>
                                        </p:attrNameLst>
                                      </p:cBhvr>
                                      <p:to>
                                        <p:strVal val="visible"/>
                                      </p:to>
                                    </p:set>
                                  </p:childTnLst>
                                </p:cTn>
                              </p:par>
                              <p:par>
                                <p:cTn id="150" presetID="1" presetClass="entr" presetSubtype="0" fill="hold" grpId="2" nodeType="withEffect">
                                  <p:stCondLst>
                                    <p:cond delay="0"/>
                                  </p:stCondLst>
                                  <p:childTnLst>
                                    <p:set>
                                      <p:cBhvr>
                                        <p:cTn id="151" dur="1" fill="hold">
                                          <p:stCondLst>
                                            <p:cond delay="0"/>
                                          </p:stCondLst>
                                        </p:cTn>
                                        <p:tgtEl>
                                          <p:spTgt spid="24595"/>
                                        </p:tgtEl>
                                        <p:attrNameLst>
                                          <p:attrName>style.visibility</p:attrName>
                                        </p:attrNameLst>
                                      </p:cBhvr>
                                      <p:to>
                                        <p:strVal val="visible"/>
                                      </p:to>
                                    </p:set>
                                  </p:childTnLst>
                                </p:cTn>
                              </p:par>
                              <p:par>
                                <p:cTn id="152" presetID="1" presetClass="entr" presetSubtype="0" fill="hold" nodeType="withEffect">
                                  <p:stCondLst>
                                    <p:cond delay="0"/>
                                  </p:stCondLst>
                                  <p:childTnLst>
                                    <p:set>
                                      <p:cBhvr>
                                        <p:cTn id="153" dur="1" fill="hold">
                                          <p:stCondLst>
                                            <p:cond delay="0"/>
                                          </p:stCondLst>
                                        </p:cTn>
                                        <p:tgtEl>
                                          <p:spTgt spid="30"/>
                                        </p:tgtEl>
                                        <p:attrNameLst>
                                          <p:attrName>style.visibility</p:attrName>
                                        </p:attrNameLst>
                                      </p:cBhvr>
                                      <p:to>
                                        <p:strVal val="visible"/>
                                      </p:to>
                                    </p:set>
                                  </p:childTnLst>
                                </p:cTn>
                              </p:par>
                              <p:par>
                                <p:cTn id="154" presetID="1" presetClass="entr" presetSubtype="0" fill="hold" grpId="2" nodeType="withEffect">
                                  <p:stCondLst>
                                    <p:cond delay="0"/>
                                  </p:stCondLst>
                                  <p:childTnLst>
                                    <p:set>
                                      <p:cBhvr>
                                        <p:cTn id="155" dur="1" fill="hold">
                                          <p:stCondLst>
                                            <p:cond delay="0"/>
                                          </p:stCondLst>
                                        </p:cTn>
                                        <p:tgtEl>
                                          <p:spTgt spid="24597"/>
                                        </p:tgtEl>
                                        <p:attrNameLst>
                                          <p:attrName>style.visibility</p:attrName>
                                        </p:attrNameLst>
                                      </p:cBhvr>
                                      <p:to>
                                        <p:strVal val="visible"/>
                                      </p:to>
                                    </p:set>
                                  </p:childTnLst>
                                </p:cTn>
                              </p:par>
                              <p:par>
                                <p:cTn id="156" presetID="1" presetClass="entr" presetSubtype="0" fill="hold" nodeType="withEffect">
                                  <p:stCondLst>
                                    <p:cond delay="0"/>
                                  </p:stCondLst>
                                  <p:childTnLst>
                                    <p:set>
                                      <p:cBhvr>
                                        <p:cTn id="157"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P spid="24580" grpId="1" animBg="1"/>
      <p:bldP spid="24580" grpId="2" animBg="1"/>
      <p:bldP spid="6" grpId="0" animBg="1"/>
      <p:bldP spid="6" grpId="1" animBg="1"/>
      <p:bldP spid="6" grpId="2" animBg="1"/>
      <p:bldP spid="24584" grpId="0"/>
      <p:bldP spid="24584" grpId="1"/>
      <p:bldP spid="24584" grpId="2"/>
      <p:bldP spid="24585" grpId="0"/>
      <p:bldP spid="24585" grpId="1"/>
      <p:bldP spid="24585" grpId="2"/>
      <p:bldP spid="15" grpId="0" animBg="1"/>
      <p:bldP spid="15" grpId="1" animBg="1"/>
      <p:bldP spid="15" grpId="2" animBg="1"/>
      <p:bldP spid="24589" grpId="0"/>
      <p:bldP spid="24589" grpId="1"/>
      <p:bldP spid="24589" grpId="2"/>
      <p:bldP spid="24590" grpId="0" animBg="1"/>
      <p:bldP spid="24590" grpId="1" animBg="1"/>
      <p:bldP spid="24590" grpId="2" animBg="1"/>
      <p:bldP spid="24" grpId="0" animBg="1"/>
      <p:bldP spid="24" grpId="1" animBg="1"/>
      <p:bldP spid="24" grpId="2" animBg="1"/>
      <p:bldP spid="24594" grpId="0"/>
      <p:bldP spid="24594" grpId="1"/>
      <p:bldP spid="24594" grpId="2"/>
      <p:bldP spid="24595" grpId="0"/>
      <p:bldP spid="24595" grpId="1"/>
      <p:bldP spid="24595" grpId="2"/>
      <p:bldP spid="24597" grpId="0" animBg="1"/>
      <p:bldP spid="24597" grpId="1" animBg="1"/>
      <p:bldP spid="24597"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SG" smtClean="0">
                <a:latin typeface="Tempus Sans ITC"/>
              </a:rPr>
              <a:t>Importance of Photosynthesis</a:t>
            </a:r>
          </a:p>
        </p:txBody>
      </p:sp>
      <p:sp>
        <p:nvSpPr>
          <p:cNvPr id="43010" name="Content Placeholder 2"/>
          <p:cNvSpPr>
            <a:spLocks noGrp="1"/>
          </p:cNvSpPr>
          <p:nvPr>
            <p:ph idx="1"/>
          </p:nvPr>
        </p:nvSpPr>
        <p:spPr>
          <a:xfrm>
            <a:off x="357188" y="1600200"/>
            <a:ext cx="8501062" cy="4525963"/>
          </a:xfrm>
        </p:spPr>
        <p:txBody>
          <a:bodyPr/>
          <a:lstStyle/>
          <a:p>
            <a:pPr marL="514350" indent="-514350" eaLnBrk="1" hangingPunct="1">
              <a:buFont typeface="Arial" charset="0"/>
              <a:buAutoNum type="arabicPeriod"/>
            </a:pPr>
            <a:r>
              <a:rPr lang="en-SG" smtClean="0"/>
              <a:t>Photosynthesis makes </a:t>
            </a:r>
            <a:r>
              <a:rPr lang="en-SG" u="sng" smtClean="0"/>
              <a:t>chemical energy</a:t>
            </a:r>
            <a:r>
              <a:rPr lang="en-SG" smtClean="0"/>
              <a:t> available to </a:t>
            </a:r>
            <a:r>
              <a:rPr lang="en-SG" u="sng" smtClean="0"/>
              <a:t>animals</a:t>
            </a:r>
          </a:p>
          <a:p>
            <a:pPr marL="914400" lvl="1" indent="-514350" algn="ctr" eaLnBrk="1" hangingPunct="1">
              <a:buFont typeface="Arial" charset="0"/>
              <a:buNone/>
            </a:pPr>
            <a:r>
              <a:rPr lang="en-SG" smtClean="0"/>
              <a:t>Sunlight </a:t>
            </a:r>
            <a:r>
              <a:rPr lang="en-SG" smtClean="0">
                <a:sym typeface="Wingdings" pitchFamily="2" charset="2"/>
              </a:rPr>
              <a:t> Plants  Animals</a:t>
            </a:r>
            <a:endParaRPr lang="en-SG" smtClean="0"/>
          </a:p>
          <a:p>
            <a:pPr marL="514350" indent="-514350" eaLnBrk="1" hangingPunct="1">
              <a:buFont typeface="Arial" charset="0"/>
              <a:buAutoNum type="arabicPeriod"/>
            </a:pPr>
            <a:r>
              <a:rPr lang="en-SG" smtClean="0"/>
              <a:t>Photosynthesis </a:t>
            </a:r>
            <a:r>
              <a:rPr lang="en-SG" u="sng" smtClean="0"/>
              <a:t>removes</a:t>
            </a:r>
            <a:r>
              <a:rPr lang="en-SG" smtClean="0"/>
              <a:t> carbon dioxide and </a:t>
            </a:r>
            <a:r>
              <a:rPr lang="en-SG" u="sng" smtClean="0"/>
              <a:t>provides</a:t>
            </a:r>
            <a:r>
              <a:rPr lang="en-SG" smtClean="0"/>
              <a:t> oxygen</a:t>
            </a:r>
          </a:p>
          <a:p>
            <a:pPr marL="514350" indent="-514350" eaLnBrk="1" hangingPunct="1">
              <a:buFont typeface="Arial" charset="0"/>
              <a:buAutoNum type="arabicPeriod"/>
            </a:pPr>
            <a:r>
              <a:rPr lang="en-SG" smtClean="0"/>
              <a:t>Energy is stored in coal through photosynthesis</a:t>
            </a:r>
          </a:p>
          <a:p>
            <a:pPr marL="914400" lvl="1" indent="-514350" eaLnBrk="1" hangingPunct="1">
              <a:buFont typeface="Arial" charset="0"/>
              <a:buChar char="•"/>
            </a:pPr>
            <a:r>
              <a:rPr lang="en-SG" smtClean="0"/>
              <a:t>Coal is formed from trees which contain a store of energy (starch) obtained from sunlight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5"/>
          <p:cNvSpPr>
            <a:spLocks noGrp="1"/>
          </p:cNvSpPr>
          <p:nvPr>
            <p:ph type="ctrTitle"/>
          </p:nvPr>
        </p:nvSpPr>
        <p:spPr>
          <a:xfrm>
            <a:off x="642938" y="1928813"/>
            <a:ext cx="7772400" cy="2655887"/>
          </a:xfrm>
        </p:spPr>
        <p:txBody>
          <a:bodyPr/>
          <a:lstStyle/>
          <a:p>
            <a:pPr eaLnBrk="1" hangingPunct="1"/>
            <a:r>
              <a:rPr lang="en-SG" sz="8000" smtClean="0">
                <a:latin typeface="Tempus Sans ITC"/>
              </a:rPr>
              <a:t>Leaf Structure and Function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28625" y="33338"/>
            <a:ext cx="8229600" cy="1143000"/>
          </a:xfrm>
        </p:spPr>
        <p:txBody>
          <a:bodyPr/>
          <a:lstStyle/>
          <a:p>
            <a:pPr eaLnBrk="1" hangingPunct="1"/>
            <a:r>
              <a:rPr lang="en-SG" smtClean="0">
                <a:latin typeface="Tempus Sans ITC"/>
              </a:rPr>
              <a:t>External Features of Leaf</a:t>
            </a:r>
          </a:p>
        </p:txBody>
      </p:sp>
      <p:pic>
        <p:nvPicPr>
          <p:cNvPr id="45058" name="Content Placeholder 3" descr="Figure 7.17.jpg"/>
          <p:cNvPicPr>
            <a:picLocks noGrp="1" noChangeAspect="1"/>
          </p:cNvPicPr>
          <p:nvPr>
            <p:ph idx="1"/>
          </p:nvPr>
        </p:nvPicPr>
        <p:blipFill>
          <a:blip r:embed="rId2"/>
          <a:srcRect/>
          <a:stretch>
            <a:fillRect/>
          </a:stretch>
        </p:blipFill>
        <p:spPr>
          <a:xfrm>
            <a:off x="2214563" y="1571625"/>
            <a:ext cx="4127500" cy="4525963"/>
          </a:xfrm>
        </p:spPr>
      </p:pic>
      <p:sp>
        <p:nvSpPr>
          <p:cNvPr id="27652" name="TextBox 4"/>
          <p:cNvSpPr txBox="1">
            <a:spLocks noChangeArrowheads="1"/>
          </p:cNvSpPr>
          <p:nvPr/>
        </p:nvSpPr>
        <p:spPr bwMode="auto">
          <a:xfrm>
            <a:off x="4071938" y="1285875"/>
            <a:ext cx="4500562" cy="1784350"/>
          </a:xfrm>
          <a:prstGeom prst="rect">
            <a:avLst/>
          </a:prstGeom>
          <a:noFill/>
          <a:ln w="9525">
            <a:solidFill>
              <a:schemeClr val="tx1"/>
            </a:solidFill>
            <a:miter lim="800000"/>
            <a:headEnd/>
            <a:tailEnd/>
          </a:ln>
        </p:spPr>
        <p:txBody>
          <a:bodyPr>
            <a:spAutoFit/>
          </a:bodyPr>
          <a:lstStyle/>
          <a:p>
            <a:r>
              <a:rPr lang="en-SG" sz="2200" u="sng">
                <a:latin typeface="Calibri" pitchFamily="34" charset="0"/>
              </a:rPr>
              <a:t>Lamina</a:t>
            </a:r>
            <a:r>
              <a:rPr lang="en-SG" sz="2200">
                <a:latin typeface="Calibri" pitchFamily="34" charset="0"/>
              </a:rPr>
              <a:t> – </a:t>
            </a:r>
            <a:r>
              <a:rPr lang="en-SG" sz="2200" u="sng">
                <a:latin typeface="Calibri" pitchFamily="34" charset="0"/>
              </a:rPr>
              <a:t>Large flat surface</a:t>
            </a:r>
            <a:r>
              <a:rPr lang="en-SG" sz="2200">
                <a:latin typeface="Calibri" pitchFamily="34" charset="0"/>
              </a:rPr>
              <a:t> compared to its volume. Enables leaf to obtain </a:t>
            </a:r>
            <a:r>
              <a:rPr lang="en-SG" sz="2200" u="sng">
                <a:latin typeface="Calibri" pitchFamily="34" charset="0"/>
              </a:rPr>
              <a:t>maximum</a:t>
            </a:r>
            <a:r>
              <a:rPr lang="en-SG" sz="2200">
                <a:latin typeface="Calibri" pitchFamily="34" charset="0"/>
              </a:rPr>
              <a:t> amount of </a:t>
            </a:r>
            <a:r>
              <a:rPr lang="en-SG" sz="2200" u="sng">
                <a:latin typeface="Calibri" pitchFamily="34" charset="0"/>
              </a:rPr>
              <a:t>sunlight</a:t>
            </a:r>
            <a:r>
              <a:rPr lang="en-SG" sz="2200">
                <a:latin typeface="Calibri" pitchFamily="34" charset="0"/>
              </a:rPr>
              <a:t>. </a:t>
            </a:r>
            <a:r>
              <a:rPr lang="en-SG" sz="2200" u="sng">
                <a:latin typeface="Calibri" pitchFamily="34" charset="0"/>
              </a:rPr>
              <a:t>Thin</a:t>
            </a:r>
            <a:r>
              <a:rPr lang="en-SG" sz="2200">
                <a:latin typeface="Calibri" pitchFamily="34" charset="0"/>
              </a:rPr>
              <a:t> lamina helps  </a:t>
            </a:r>
            <a:r>
              <a:rPr lang="en-SG" sz="2200" u="sng">
                <a:latin typeface="Calibri" pitchFamily="34" charset="0"/>
              </a:rPr>
              <a:t>carbon dioxide</a:t>
            </a:r>
            <a:r>
              <a:rPr lang="en-SG" sz="2200">
                <a:latin typeface="Calibri" pitchFamily="34" charset="0"/>
              </a:rPr>
              <a:t> to </a:t>
            </a:r>
            <a:r>
              <a:rPr lang="en-SG" sz="2200" u="sng">
                <a:latin typeface="Calibri" pitchFamily="34" charset="0"/>
              </a:rPr>
              <a:t>reach</a:t>
            </a:r>
            <a:r>
              <a:rPr lang="en-SG" sz="2200">
                <a:latin typeface="Calibri" pitchFamily="34" charset="0"/>
              </a:rPr>
              <a:t> the </a:t>
            </a:r>
            <a:r>
              <a:rPr lang="en-SG" sz="2200" u="sng">
                <a:latin typeface="Calibri" pitchFamily="34" charset="0"/>
              </a:rPr>
              <a:t>inner cells</a:t>
            </a:r>
            <a:r>
              <a:rPr lang="en-SG" sz="2200">
                <a:latin typeface="Calibri" pitchFamily="34" charset="0"/>
              </a:rPr>
              <a:t> of the leaf rapidly</a:t>
            </a:r>
          </a:p>
        </p:txBody>
      </p:sp>
      <p:cxnSp>
        <p:nvCxnSpPr>
          <p:cNvPr id="7" name="Straight Connector 6"/>
          <p:cNvCxnSpPr>
            <a:stCxn id="27652" idx="1"/>
          </p:cNvCxnSpPr>
          <p:nvPr/>
        </p:nvCxnSpPr>
        <p:spPr>
          <a:xfrm rot="10800000" flipV="1">
            <a:off x="3714750" y="2178050"/>
            <a:ext cx="357188" cy="465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654" name="TextBox 9"/>
          <p:cNvSpPr txBox="1">
            <a:spLocks noChangeArrowheads="1"/>
          </p:cNvSpPr>
          <p:nvPr/>
        </p:nvSpPr>
        <p:spPr bwMode="auto">
          <a:xfrm flipH="1">
            <a:off x="6072188" y="3214688"/>
            <a:ext cx="2928937" cy="3478212"/>
          </a:xfrm>
          <a:prstGeom prst="rect">
            <a:avLst/>
          </a:prstGeom>
          <a:noFill/>
          <a:ln w="15875">
            <a:solidFill>
              <a:schemeClr val="tx1"/>
            </a:solidFill>
            <a:miter lim="800000"/>
            <a:headEnd/>
            <a:tailEnd/>
          </a:ln>
        </p:spPr>
        <p:txBody>
          <a:bodyPr>
            <a:spAutoFit/>
          </a:bodyPr>
          <a:lstStyle/>
          <a:p>
            <a:r>
              <a:rPr lang="en-SG" sz="2200" u="sng">
                <a:latin typeface="Calibri" pitchFamily="34" charset="0"/>
              </a:rPr>
              <a:t>Leaf arrangement</a:t>
            </a:r>
            <a:r>
              <a:rPr lang="en-SG" sz="2200">
                <a:latin typeface="Calibri" pitchFamily="34" charset="0"/>
              </a:rPr>
              <a:t> – organised around the stem in a </a:t>
            </a:r>
            <a:r>
              <a:rPr lang="en-SG" sz="2200" u="sng">
                <a:latin typeface="Calibri" pitchFamily="34" charset="0"/>
              </a:rPr>
              <a:t>regular pattern</a:t>
            </a:r>
            <a:r>
              <a:rPr lang="en-SG" sz="2200">
                <a:latin typeface="Calibri" pitchFamily="34" charset="0"/>
              </a:rPr>
              <a:t>. Either in pairs or singly in an alternate arrangement. Thus, leaves are </a:t>
            </a:r>
            <a:r>
              <a:rPr lang="en-SG" sz="2200" u="sng">
                <a:latin typeface="Calibri" pitchFamily="34" charset="0"/>
              </a:rPr>
              <a:t>not blocking</a:t>
            </a:r>
            <a:r>
              <a:rPr lang="en-SG" sz="2200">
                <a:latin typeface="Calibri" pitchFamily="34" charset="0"/>
              </a:rPr>
              <a:t> one another from sunlight, receiving </a:t>
            </a:r>
            <a:r>
              <a:rPr lang="en-SG" sz="2200" u="sng">
                <a:latin typeface="Calibri" pitchFamily="34" charset="0"/>
              </a:rPr>
              <a:t>optimum light</a:t>
            </a:r>
            <a:r>
              <a:rPr lang="en-SG" sz="2200">
                <a:latin typeface="Calibri" pitchFamily="34" charset="0"/>
              </a:rPr>
              <a:t>.</a:t>
            </a:r>
          </a:p>
        </p:txBody>
      </p:sp>
      <p:sp>
        <p:nvSpPr>
          <p:cNvPr id="27655" name="TextBox 10"/>
          <p:cNvSpPr txBox="1">
            <a:spLocks noChangeArrowheads="1"/>
          </p:cNvSpPr>
          <p:nvPr/>
        </p:nvSpPr>
        <p:spPr bwMode="auto">
          <a:xfrm>
            <a:off x="142875" y="1285875"/>
            <a:ext cx="2928938" cy="2124075"/>
          </a:xfrm>
          <a:prstGeom prst="rect">
            <a:avLst/>
          </a:prstGeom>
          <a:noFill/>
          <a:ln w="15875">
            <a:solidFill>
              <a:schemeClr val="tx1"/>
            </a:solidFill>
            <a:miter lim="800000"/>
            <a:headEnd/>
            <a:tailEnd/>
          </a:ln>
        </p:spPr>
        <p:txBody>
          <a:bodyPr>
            <a:spAutoFit/>
          </a:bodyPr>
          <a:lstStyle/>
          <a:p>
            <a:r>
              <a:rPr lang="en-SG" sz="2200" u="sng">
                <a:latin typeface="Calibri" pitchFamily="34" charset="0"/>
              </a:rPr>
              <a:t>Network of veins</a:t>
            </a:r>
            <a:r>
              <a:rPr lang="en-SG" sz="2200">
                <a:latin typeface="Calibri" pitchFamily="34" charset="0"/>
              </a:rPr>
              <a:t> – carry </a:t>
            </a:r>
            <a:r>
              <a:rPr lang="en-SG" sz="2200" u="sng">
                <a:latin typeface="Calibri" pitchFamily="34" charset="0"/>
              </a:rPr>
              <a:t>water</a:t>
            </a:r>
            <a:r>
              <a:rPr lang="en-SG" sz="2200">
                <a:latin typeface="Calibri" pitchFamily="34" charset="0"/>
              </a:rPr>
              <a:t> and </a:t>
            </a:r>
            <a:r>
              <a:rPr lang="en-SG" sz="2200" u="sng">
                <a:latin typeface="Calibri" pitchFamily="34" charset="0"/>
              </a:rPr>
              <a:t>mineral salts</a:t>
            </a:r>
            <a:r>
              <a:rPr lang="en-SG" sz="2200">
                <a:latin typeface="Calibri" pitchFamily="34" charset="0"/>
              </a:rPr>
              <a:t> </a:t>
            </a:r>
            <a:r>
              <a:rPr lang="en-SG" sz="2200" u="sng">
                <a:latin typeface="Calibri" pitchFamily="34" charset="0"/>
              </a:rPr>
              <a:t>to</a:t>
            </a:r>
            <a:r>
              <a:rPr lang="en-SG" sz="2200">
                <a:latin typeface="Calibri" pitchFamily="34" charset="0"/>
              </a:rPr>
              <a:t> the cells, and </a:t>
            </a:r>
            <a:r>
              <a:rPr lang="en-SG" sz="2200" u="sng">
                <a:latin typeface="Calibri" pitchFamily="34" charset="0"/>
              </a:rPr>
              <a:t>manufactured food</a:t>
            </a:r>
            <a:r>
              <a:rPr lang="en-SG" sz="2200">
                <a:latin typeface="Calibri" pitchFamily="34" charset="0"/>
              </a:rPr>
              <a:t> </a:t>
            </a:r>
            <a:r>
              <a:rPr lang="en-SG" sz="2200" u="sng">
                <a:latin typeface="Calibri" pitchFamily="34" charset="0"/>
              </a:rPr>
              <a:t>from</a:t>
            </a:r>
            <a:r>
              <a:rPr lang="en-SG" sz="2200">
                <a:latin typeface="Calibri" pitchFamily="34" charset="0"/>
              </a:rPr>
              <a:t> these cells to other parts of the plant.</a:t>
            </a:r>
          </a:p>
        </p:txBody>
      </p:sp>
      <p:sp>
        <p:nvSpPr>
          <p:cNvPr id="27656" name="TextBox 11"/>
          <p:cNvSpPr txBox="1">
            <a:spLocks noChangeArrowheads="1"/>
          </p:cNvSpPr>
          <p:nvPr/>
        </p:nvSpPr>
        <p:spPr bwMode="auto">
          <a:xfrm>
            <a:off x="142875" y="4500563"/>
            <a:ext cx="3214688" cy="1446212"/>
          </a:xfrm>
          <a:prstGeom prst="rect">
            <a:avLst/>
          </a:prstGeom>
          <a:noFill/>
          <a:ln w="15875">
            <a:solidFill>
              <a:schemeClr val="tx1"/>
            </a:solidFill>
            <a:miter lim="800000"/>
            <a:headEnd/>
            <a:tailEnd/>
          </a:ln>
        </p:spPr>
        <p:txBody>
          <a:bodyPr>
            <a:spAutoFit/>
          </a:bodyPr>
          <a:lstStyle/>
          <a:p>
            <a:r>
              <a:rPr lang="en-SG" sz="2200" u="sng">
                <a:latin typeface="Calibri" pitchFamily="34" charset="0"/>
              </a:rPr>
              <a:t>Petiole</a:t>
            </a:r>
            <a:r>
              <a:rPr lang="en-SG" sz="2200">
                <a:latin typeface="Calibri" pitchFamily="34" charset="0"/>
              </a:rPr>
              <a:t> – </a:t>
            </a:r>
            <a:r>
              <a:rPr lang="en-SG" sz="2200" u="sng">
                <a:latin typeface="Calibri" pitchFamily="34" charset="0"/>
              </a:rPr>
              <a:t>holds</a:t>
            </a:r>
            <a:r>
              <a:rPr lang="en-SG" sz="2200">
                <a:latin typeface="Calibri" pitchFamily="34" charset="0"/>
              </a:rPr>
              <a:t> the </a:t>
            </a:r>
            <a:r>
              <a:rPr lang="en-SG" sz="2200" u="sng">
                <a:latin typeface="Calibri" pitchFamily="34" charset="0"/>
              </a:rPr>
              <a:t>lamina</a:t>
            </a:r>
            <a:r>
              <a:rPr lang="en-SG" sz="2200">
                <a:latin typeface="Calibri" pitchFamily="34" charset="0"/>
              </a:rPr>
              <a:t> </a:t>
            </a:r>
            <a:r>
              <a:rPr lang="en-SG" sz="2200" u="sng">
                <a:latin typeface="Calibri" pitchFamily="34" charset="0"/>
              </a:rPr>
              <a:t>away</a:t>
            </a:r>
            <a:r>
              <a:rPr lang="en-SG" sz="2200">
                <a:latin typeface="Calibri" pitchFamily="34" charset="0"/>
              </a:rPr>
              <a:t> from the </a:t>
            </a:r>
            <a:r>
              <a:rPr lang="en-SG" sz="2200" u="sng">
                <a:latin typeface="Calibri" pitchFamily="34" charset="0"/>
              </a:rPr>
              <a:t>stem</a:t>
            </a:r>
            <a:r>
              <a:rPr lang="en-SG" sz="2200">
                <a:latin typeface="Calibri" pitchFamily="34" charset="0"/>
              </a:rPr>
              <a:t> so that the lamina can obtain </a:t>
            </a:r>
            <a:r>
              <a:rPr lang="en-SG" sz="2200" u="sng">
                <a:latin typeface="Calibri" pitchFamily="34" charset="0"/>
              </a:rPr>
              <a:t>sufficient sunlight and air</a:t>
            </a:r>
            <a:r>
              <a:rPr lang="en-SG" sz="2200">
                <a:latin typeface="Calibri" pitchFamily="34" charset="0"/>
              </a:rPr>
              <a:t>.</a:t>
            </a:r>
          </a:p>
        </p:txBody>
      </p:sp>
      <p:cxnSp>
        <p:nvCxnSpPr>
          <p:cNvPr id="14" name="Straight Connector 13"/>
          <p:cNvCxnSpPr/>
          <p:nvPr/>
        </p:nvCxnSpPr>
        <p:spPr>
          <a:xfrm>
            <a:off x="2643188" y="3429000"/>
            <a:ext cx="500062" cy="4286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27656" idx="3"/>
          </p:cNvCxnSpPr>
          <p:nvPr/>
        </p:nvCxnSpPr>
        <p:spPr>
          <a:xfrm>
            <a:off x="3357563" y="5224463"/>
            <a:ext cx="857250" cy="619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2000"/>
                                        <p:tgtEl>
                                          <p:spTgt spid="27655"/>
                                        </p:tgtEl>
                                      </p:cBhvr>
                                    </p:animEffect>
                                    <p:set>
                                      <p:cBhvr>
                                        <p:cTn id="13" dur="1" fill="hold">
                                          <p:stCondLst>
                                            <p:cond delay="1999"/>
                                          </p:stCondLst>
                                        </p:cTn>
                                        <p:tgtEl>
                                          <p:spTgt spid="2765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14"/>
                                        </p:tgtEl>
                                      </p:cBhvr>
                                    </p:animEffect>
                                    <p:set>
                                      <p:cBhvr>
                                        <p:cTn id="16" dur="1" fill="hold">
                                          <p:stCondLst>
                                            <p:cond delay="1999"/>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6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2000"/>
                                        <p:tgtEl>
                                          <p:spTgt spid="27656"/>
                                        </p:tgtEl>
                                      </p:cBhvr>
                                    </p:animEffect>
                                    <p:set>
                                      <p:cBhvr>
                                        <p:cTn id="27" dur="1" fill="hold">
                                          <p:stCondLst>
                                            <p:cond delay="1999"/>
                                          </p:stCondLst>
                                        </p:cTn>
                                        <p:tgtEl>
                                          <p:spTgt spid="27656"/>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2000"/>
                                        <p:tgtEl>
                                          <p:spTgt spid="16"/>
                                        </p:tgtEl>
                                      </p:cBhvr>
                                    </p:animEffect>
                                    <p:set>
                                      <p:cBhvr>
                                        <p:cTn id="30" dur="1" fill="hold">
                                          <p:stCondLst>
                                            <p:cond delay="1999"/>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65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2000"/>
                                        <p:tgtEl>
                                          <p:spTgt spid="27652"/>
                                        </p:tgtEl>
                                      </p:cBhvr>
                                    </p:animEffect>
                                    <p:set>
                                      <p:cBhvr>
                                        <p:cTn id="41" dur="1" fill="hold">
                                          <p:stCondLst>
                                            <p:cond delay="1999"/>
                                          </p:stCondLst>
                                        </p:cTn>
                                        <p:tgtEl>
                                          <p:spTgt spid="27652"/>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2000"/>
                                        <p:tgtEl>
                                          <p:spTgt spid="7"/>
                                        </p:tgtEl>
                                      </p:cBhvr>
                                    </p:animEffect>
                                    <p:set>
                                      <p:cBhvr>
                                        <p:cTn id="44" dur="1" fill="hold">
                                          <p:stCondLst>
                                            <p:cond delay="19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65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2000"/>
                                        <p:tgtEl>
                                          <p:spTgt spid="27654"/>
                                        </p:tgtEl>
                                      </p:cBhvr>
                                    </p:animEffect>
                                    <p:set>
                                      <p:cBhvr>
                                        <p:cTn id="53" dur="1" fill="hold">
                                          <p:stCondLst>
                                            <p:cond delay="1999"/>
                                          </p:stCondLst>
                                        </p:cTn>
                                        <p:tgtEl>
                                          <p:spTgt spid="2765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2" nodeType="clickEffect">
                                  <p:stCondLst>
                                    <p:cond delay="0"/>
                                  </p:stCondLst>
                                  <p:childTnLst>
                                    <p:set>
                                      <p:cBhvr>
                                        <p:cTn id="57" dur="1" fill="hold">
                                          <p:stCondLst>
                                            <p:cond delay="0"/>
                                          </p:stCondLst>
                                        </p:cTn>
                                        <p:tgtEl>
                                          <p:spTgt spid="27652"/>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childTnLst>
                                </p:cTn>
                              </p:par>
                              <p:par>
                                <p:cTn id="60" presetID="1" presetClass="entr" presetSubtype="0" fill="hold" grpId="2" nodeType="withEffect">
                                  <p:stCondLst>
                                    <p:cond delay="0"/>
                                  </p:stCondLst>
                                  <p:childTnLst>
                                    <p:set>
                                      <p:cBhvr>
                                        <p:cTn id="61" dur="1" fill="hold">
                                          <p:stCondLst>
                                            <p:cond delay="0"/>
                                          </p:stCondLst>
                                        </p:cTn>
                                        <p:tgtEl>
                                          <p:spTgt spid="27654"/>
                                        </p:tgtEl>
                                        <p:attrNameLst>
                                          <p:attrName>style.visibility</p:attrName>
                                        </p:attrNameLst>
                                      </p:cBhvr>
                                      <p:to>
                                        <p:strVal val="visible"/>
                                      </p:to>
                                    </p:set>
                                  </p:childTnLst>
                                </p:cTn>
                              </p:par>
                              <p:par>
                                <p:cTn id="62" presetID="1" presetClass="entr" presetSubtype="0" fill="hold" grpId="2" nodeType="withEffect">
                                  <p:stCondLst>
                                    <p:cond delay="0"/>
                                  </p:stCondLst>
                                  <p:childTnLst>
                                    <p:set>
                                      <p:cBhvr>
                                        <p:cTn id="63" dur="1" fill="hold">
                                          <p:stCondLst>
                                            <p:cond delay="0"/>
                                          </p:stCondLst>
                                        </p:cTn>
                                        <p:tgtEl>
                                          <p:spTgt spid="27655"/>
                                        </p:tgtEl>
                                        <p:attrNameLst>
                                          <p:attrName>style.visibility</p:attrName>
                                        </p:attrNameLst>
                                      </p:cBhvr>
                                      <p:to>
                                        <p:strVal val="visible"/>
                                      </p:to>
                                    </p:set>
                                  </p:childTnLst>
                                </p:cTn>
                              </p:par>
                              <p:par>
                                <p:cTn id="64" presetID="1" presetClass="entr" presetSubtype="0" fill="hold" grpId="2" nodeType="withEffect">
                                  <p:stCondLst>
                                    <p:cond delay="0"/>
                                  </p:stCondLst>
                                  <p:childTnLst>
                                    <p:set>
                                      <p:cBhvr>
                                        <p:cTn id="65" dur="1" fill="hold">
                                          <p:stCondLst>
                                            <p:cond delay="0"/>
                                          </p:stCondLst>
                                        </p:cTn>
                                        <p:tgtEl>
                                          <p:spTgt spid="2765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4"/>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P spid="27652" grpId="1" animBg="1"/>
      <p:bldP spid="27652" grpId="2" animBg="1"/>
      <p:bldP spid="27654" grpId="0" animBg="1"/>
      <p:bldP spid="27654" grpId="1" animBg="1"/>
      <p:bldP spid="27654" grpId="2" animBg="1"/>
      <p:bldP spid="27655" grpId="0" animBg="1"/>
      <p:bldP spid="27655" grpId="1" animBg="1"/>
      <p:bldP spid="27655" grpId="2" animBg="1"/>
      <p:bldP spid="27656" grpId="0" animBg="1"/>
      <p:bldP spid="27656" grpId="1" animBg="1"/>
      <p:bldP spid="27656"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SG" smtClean="0">
                <a:latin typeface="Tempus Sans ITC"/>
              </a:rPr>
              <a:t>Types of Nutrition</a:t>
            </a:r>
          </a:p>
        </p:txBody>
      </p:sp>
      <p:sp>
        <p:nvSpPr>
          <p:cNvPr id="3" name="Content Placeholder 2"/>
          <p:cNvSpPr>
            <a:spLocks noGrp="1"/>
          </p:cNvSpPr>
          <p:nvPr>
            <p:ph idx="1"/>
          </p:nvPr>
        </p:nvSpPr>
        <p:spPr>
          <a:xfrm>
            <a:off x="457200" y="1600200"/>
            <a:ext cx="8329613" cy="4525963"/>
          </a:xfrm>
        </p:spPr>
        <p:txBody>
          <a:bodyPr rtlCol="0">
            <a:normAutofit fontScale="92500"/>
          </a:bodyPr>
          <a:lstStyle/>
          <a:p>
            <a:pPr eaLnBrk="1" fontAlgn="auto" hangingPunct="1">
              <a:spcAft>
                <a:spcPts val="0"/>
              </a:spcAft>
              <a:buFont typeface="Arial" pitchFamily="34" charset="0"/>
              <a:buNone/>
              <a:defRPr/>
            </a:pPr>
            <a:r>
              <a:rPr lang="en-SG" dirty="0" smtClean="0"/>
              <a:t>Animals – </a:t>
            </a:r>
          </a:p>
          <a:p>
            <a:pPr eaLnBrk="1" fontAlgn="auto" hangingPunct="1">
              <a:spcAft>
                <a:spcPts val="0"/>
              </a:spcAft>
              <a:buFont typeface="Arial" pitchFamily="34" charset="0"/>
              <a:buChar char="•"/>
              <a:defRPr/>
            </a:pPr>
            <a:r>
              <a:rPr lang="en-SG" sz="2800" dirty="0" smtClean="0"/>
              <a:t>Unable to manufacture their own food and obtain organic food substances by feeding on other organisms</a:t>
            </a:r>
          </a:p>
          <a:p>
            <a:pPr eaLnBrk="1" fontAlgn="auto" hangingPunct="1">
              <a:spcAft>
                <a:spcPts val="0"/>
              </a:spcAft>
              <a:buFont typeface="Arial" pitchFamily="34" charset="0"/>
              <a:buChar char="•"/>
              <a:defRPr/>
            </a:pPr>
            <a:r>
              <a:rPr lang="en-SG" sz="2800" dirty="0" smtClean="0"/>
              <a:t>Example: </a:t>
            </a:r>
            <a:r>
              <a:rPr lang="en-SG" sz="2800" dirty="0" err="1" smtClean="0"/>
              <a:t>holozoic</a:t>
            </a:r>
            <a:r>
              <a:rPr lang="en-SG" sz="2800" dirty="0" smtClean="0"/>
              <a:t> nutrition</a:t>
            </a:r>
          </a:p>
          <a:p>
            <a:pPr eaLnBrk="1" fontAlgn="auto" hangingPunct="1">
              <a:spcAft>
                <a:spcPts val="0"/>
              </a:spcAft>
              <a:buFont typeface="Arial" pitchFamily="34" charset="0"/>
              <a:buNone/>
              <a:defRPr/>
            </a:pPr>
            <a:r>
              <a:rPr lang="en-SG" dirty="0" smtClean="0"/>
              <a:t>Plants – </a:t>
            </a:r>
          </a:p>
          <a:p>
            <a:pPr eaLnBrk="1" fontAlgn="auto" hangingPunct="1">
              <a:spcAft>
                <a:spcPts val="0"/>
              </a:spcAft>
              <a:buFont typeface="Arial" pitchFamily="34" charset="0"/>
              <a:buChar char="•"/>
              <a:defRPr/>
            </a:pPr>
            <a:r>
              <a:rPr lang="en-SG" sz="2800" dirty="0" smtClean="0"/>
              <a:t>Builds up complex organic molecules from simple molecules</a:t>
            </a:r>
          </a:p>
          <a:p>
            <a:pPr eaLnBrk="1" fontAlgn="auto" hangingPunct="1">
              <a:spcAft>
                <a:spcPts val="0"/>
              </a:spcAft>
              <a:buFont typeface="Arial" pitchFamily="34" charset="0"/>
              <a:buChar char="•"/>
              <a:defRPr/>
            </a:pPr>
            <a:r>
              <a:rPr lang="en-SG" sz="2800" dirty="0" smtClean="0"/>
              <a:t>Using light energy (</a:t>
            </a:r>
            <a:r>
              <a:rPr lang="en-SG" sz="2800" u="sng" dirty="0" err="1" smtClean="0"/>
              <a:t>photoautotrophs</a:t>
            </a:r>
            <a:r>
              <a:rPr lang="en-SG" sz="2800" dirty="0" smtClean="0"/>
              <a:t>)</a:t>
            </a:r>
          </a:p>
          <a:p>
            <a:pPr eaLnBrk="1" fontAlgn="auto" hangingPunct="1">
              <a:spcAft>
                <a:spcPts val="0"/>
              </a:spcAft>
              <a:buFont typeface="Arial" pitchFamily="34" charset="0"/>
              <a:buChar char="•"/>
              <a:defRPr/>
            </a:pPr>
            <a:r>
              <a:rPr lang="en-SG" sz="2800" dirty="0" smtClean="0"/>
              <a:t>Using energy from chemical reactions (</a:t>
            </a:r>
            <a:r>
              <a:rPr lang="en-SG" sz="2800" u="sng" dirty="0" err="1" smtClean="0"/>
              <a:t>chemoautotrophs</a:t>
            </a:r>
            <a:r>
              <a:rPr lang="en-SG" sz="2800" dirty="0" smtClean="0"/>
              <a:t>)</a:t>
            </a:r>
          </a:p>
        </p:txBody>
      </p:sp>
      <p:sp>
        <p:nvSpPr>
          <p:cNvPr id="4100" name="TextBox 3"/>
          <p:cNvSpPr txBox="1">
            <a:spLocks noChangeArrowheads="1"/>
          </p:cNvSpPr>
          <p:nvPr/>
        </p:nvSpPr>
        <p:spPr bwMode="auto">
          <a:xfrm>
            <a:off x="1785938" y="3500438"/>
            <a:ext cx="1928812" cy="523875"/>
          </a:xfrm>
          <a:prstGeom prst="rect">
            <a:avLst/>
          </a:prstGeom>
          <a:noFill/>
          <a:ln w="9525">
            <a:noFill/>
            <a:miter lim="800000"/>
            <a:headEnd/>
            <a:tailEnd/>
          </a:ln>
        </p:spPr>
        <p:txBody>
          <a:bodyPr wrap="none">
            <a:spAutoFit/>
          </a:bodyPr>
          <a:lstStyle/>
          <a:p>
            <a:r>
              <a:rPr lang="en-SG" sz="2800" u="sng">
                <a:latin typeface="Calibri" pitchFamily="34" charset="0"/>
              </a:rPr>
              <a:t>Autotrophic</a:t>
            </a:r>
          </a:p>
        </p:txBody>
      </p:sp>
      <p:sp>
        <p:nvSpPr>
          <p:cNvPr id="4101" name="TextBox 4"/>
          <p:cNvSpPr txBox="1">
            <a:spLocks noChangeArrowheads="1"/>
          </p:cNvSpPr>
          <p:nvPr/>
        </p:nvSpPr>
        <p:spPr bwMode="auto">
          <a:xfrm>
            <a:off x="2071688" y="1643063"/>
            <a:ext cx="2228850" cy="523875"/>
          </a:xfrm>
          <a:prstGeom prst="rect">
            <a:avLst/>
          </a:prstGeom>
          <a:noFill/>
          <a:ln w="9525">
            <a:noFill/>
            <a:miter lim="800000"/>
            <a:headEnd/>
            <a:tailEnd/>
          </a:ln>
        </p:spPr>
        <p:txBody>
          <a:bodyPr wrap="none">
            <a:spAutoFit/>
          </a:bodyPr>
          <a:lstStyle/>
          <a:p>
            <a:r>
              <a:rPr lang="en-SG" sz="2800" u="sng">
                <a:latin typeface="Calibri" pitchFamily="34" charset="0"/>
              </a:rPr>
              <a:t>Heterotrophic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Effect transition="in" filter="fade">
                                      <p:cBhvr>
                                        <p:cTn id="7" dur="2000"/>
                                        <p:tgtEl>
                                          <p:spTgt spid="4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0">
                                            <p:txEl>
                                              <p:pRg st="0" end="0"/>
                                            </p:txEl>
                                          </p:spTgt>
                                        </p:tgtEl>
                                        <p:attrNameLst>
                                          <p:attrName>style.visibility</p:attrName>
                                        </p:attrNameLst>
                                      </p:cBhvr>
                                      <p:to>
                                        <p:strVal val="visible"/>
                                      </p:to>
                                    </p:set>
                                    <p:animEffect transition="in" filter="fade">
                                      <p:cBhvr>
                                        <p:cTn id="12" dur="2000"/>
                                        <p:tgtEl>
                                          <p:spTgt spid="4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allAtOnce"/>
      <p:bldP spid="4101"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SG" smtClean="0">
                <a:latin typeface="Tempus Sans ITC"/>
              </a:rPr>
              <a:t>Adaptations for Photosynthesis</a:t>
            </a:r>
          </a:p>
        </p:txBody>
      </p:sp>
      <p:graphicFrame>
        <p:nvGraphicFramePr>
          <p:cNvPr id="4" name="Content Placeholder 3"/>
          <p:cNvGraphicFramePr>
            <a:graphicFrameLocks noGrp="1"/>
          </p:cNvGraphicFramePr>
          <p:nvPr>
            <p:ph idx="1"/>
          </p:nvPr>
        </p:nvGraphicFramePr>
        <p:xfrm>
          <a:off x="428625" y="1500188"/>
          <a:ext cx="8229600" cy="4602162"/>
        </p:xfrm>
        <a:graphic>
          <a:graphicData uri="http://schemas.openxmlformats.org/drawingml/2006/table">
            <a:tbl>
              <a:tblPr firstRow="1" bandRow="1">
                <a:tableStyleId>{F5AB1C69-6EDB-4FF4-983F-18BD219EF322}</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n-SG" sz="3200" b="1" dirty="0" smtClean="0">
                          <a:solidFill>
                            <a:schemeClr val="tx1"/>
                          </a:solidFill>
                        </a:rPr>
                        <a:t>structure</a:t>
                      </a:r>
                      <a:endParaRPr lang="en-SG" sz="3200" b="1" dirty="0">
                        <a:solidFill>
                          <a:schemeClr val="tx1"/>
                        </a:solidFill>
                      </a:endParaRPr>
                    </a:p>
                  </a:txBody>
                  <a:tcPr/>
                </a:tc>
                <a:tc>
                  <a:txBody>
                    <a:bodyPr/>
                    <a:lstStyle/>
                    <a:p>
                      <a:pPr algn="ctr"/>
                      <a:r>
                        <a:rPr lang="en-SG" sz="3200" b="1" dirty="0" smtClean="0">
                          <a:solidFill>
                            <a:schemeClr val="tx1"/>
                          </a:solidFill>
                        </a:rPr>
                        <a:t>function</a:t>
                      </a:r>
                      <a:endParaRPr lang="en-SG" sz="3200" b="1" dirty="0">
                        <a:solidFill>
                          <a:schemeClr val="tx1"/>
                        </a:solidFill>
                      </a:endParaRPr>
                    </a:p>
                  </a:txBody>
                  <a:tcPr/>
                </a:tc>
                <a:extLst>
                  <a:ext uri="{0D108BD9-81ED-4DB2-BD59-A6C34878D82A}">
                    <a16:rowId xmlns:a16="http://schemas.microsoft.com/office/drawing/2014/main" val="10000"/>
                  </a:ext>
                </a:extLst>
              </a:tr>
              <a:tr h="370840">
                <a:tc>
                  <a:txBody>
                    <a:bodyPr/>
                    <a:lstStyle/>
                    <a:p>
                      <a:r>
                        <a:rPr lang="en-SG" sz="2800" u="sng" dirty="0" smtClean="0"/>
                        <a:t>petiole</a:t>
                      </a:r>
                      <a:r>
                        <a:rPr lang="en-SG" sz="2800" baseline="0" dirty="0" smtClean="0"/>
                        <a:t> (leaf stalk)</a:t>
                      </a:r>
                      <a:endParaRPr lang="en-SG" sz="2800" dirty="0"/>
                    </a:p>
                  </a:txBody>
                  <a:tcPr/>
                </a:tc>
                <a:tc>
                  <a:txBody>
                    <a:bodyPr/>
                    <a:lstStyle/>
                    <a:p>
                      <a:r>
                        <a:rPr lang="en-SG" sz="2800" dirty="0" smtClean="0"/>
                        <a:t>holds leaf</a:t>
                      </a:r>
                      <a:r>
                        <a:rPr lang="en-SG" sz="2800" baseline="0" dirty="0" smtClean="0"/>
                        <a:t> in position to absorb </a:t>
                      </a:r>
                      <a:r>
                        <a:rPr lang="en-SG" sz="2800" u="sng" baseline="0" dirty="0" smtClean="0"/>
                        <a:t>maximum</a:t>
                      </a:r>
                      <a:r>
                        <a:rPr lang="en-SG" sz="2800" baseline="0" dirty="0" smtClean="0"/>
                        <a:t> light energy.</a:t>
                      </a:r>
                      <a:endParaRPr lang="en-SG" sz="2800" dirty="0"/>
                    </a:p>
                  </a:txBody>
                  <a:tcPr/>
                </a:tc>
                <a:extLst>
                  <a:ext uri="{0D108BD9-81ED-4DB2-BD59-A6C34878D82A}">
                    <a16:rowId xmlns:a16="http://schemas.microsoft.com/office/drawing/2014/main" val="10001"/>
                  </a:ext>
                </a:extLst>
              </a:tr>
              <a:tr h="370840">
                <a:tc>
                  <a:txBody>
                    <a:bodyPr/>
                    <a:lstStyle/>
                    <a:p>
                      <a:r>
                        <a:rPr lang="en-SG" sz="2800" u="sng" dirty="0" smtClean="0"/>
                        <a:t>thin flat</a:t>
                      </a:r>
                      <a:r>
                        <a:rPr lang="en-SG" sz="2800" u="sng" baseline="0" dirty="0" smtClean="0"/>
                        <a:t> lamina</a:t>
                      </a:r>
                      <a:endParaRPr lang="en-SG" sz="2800" u="sng" dirty="0"/>
                    </a:p>
                  </a:txBody>
                  <a:tcPr/>
                </a:tc>
                <a:tc>
                  <a:txBody>
                    <a:bodyPr/>
                    <a:lstStyle/>
                    <a:p>
                      <a:r>
                        <a:rPr lang="en-SG" sz="2800" dirty="0" smtClean="0"/>
                        <a:t>allows maximum absorption of light energy, allows carbon dioxide to reach inner cells rapidly.</a:t>
                      </a:r>
                      <a:r>
                        <a:rPr lang="en-SG" sz="2800" baseline="0" dirty="0" smtClean="0"/>
                        <a:t> enables sunlight to reach all </a:t>
                      </a:r>
                      <a:r>
                        <a:rPr lang="en-SG" sz="2800" baseline="0" dirty="0" err="1" smtClean="0"/>
                        <a:t>mesophyll</a:t>
                      </a:r>
                      <a:r>
                        <a:rPr lang="en-SG" sz="2800" baseline="0" dirty="0" smtClean="0"/>
                        <a:t> cells.</a:t>
                      </a:r>
                      <a:endParaRPr lang="en-SG" sz="2800" dirty="0"/>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28625" y="142875"/>
            <a:ext cx="8229600" cy="1143000"/>
          </a:xfrm>
        </p:spPr>
        <p:txBody>
          <a:bodyPr/>
          <a:lstStyle/>
          <a:p>
            <a:pPr eaLnBrk="1" hangingPunct="1"/>
            <a:r>
              <a:rPr lang="en-SG" sz="3900" b="1" smtClean="0">
                <a:latin typeface="Tempus Sans ITC"/>
              </a:rPr>
              <a:t>Adaptations for Photosynthesis (cont)</a:t>
            </a:r>
          </a:p>
        </p:txBody>
      </p:sp>
      <p:graphicFrame>
        <p:nvGraphicFramePr>
          <p:cNvPr id="5" name="Table 4"/>
          <p:cNvGraphicFramePr>
            <a:graphicFrameLocks noGrp="1"/>
          </p:cNvGraphicFramePr>
          <p:nvPr/>
        </p:nvGraphicFramePr>
        <p:xfrm>
          <a:off x="500063" y="1143000"/>
          <a:ext cx="8229600" cy="5546725"/>
        </p:xfrm>
        <a:graphic>
          <a:graphicData uri="http://schemas.openxmlformats.org/drawingml/2006/table">
            <a:tbl>
              <a:tblPr firstRow="1" bandRow="1">
                <a:tableStyleId>{F5AB1C69-6EDB-4FF4-983F-18BD219EF322}</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n-SG" sz="3200" b="1" dirty="0" smtClean="0">
                          <a:solidFill>
                            <a:schemeClr val="tx1"/>
                          </a:solidFill>
                        </a:rPr>
                        <a:t>structure</a:t>
                      </a:r>
                      <a:endParaRPr lang="en-SG" sz="3200" b="1" dirty="0">
                        <a:solidFill>
                          <a:schemeClr val="tx1"/>
                        </a:solidFill>
                      </a:endParaRPr>
                    </a:p>
                  </a:txBody>
                  <a:tcPr/>
                </a:tc>
                <a:tc>
                  <a:txBody>
                    <a:bodyPr/>
                    <a:lstStyle/>
                    <a:p>
                      <a:pPr algn="ctr"/>
                      <a:r>
                        <a:rPr lang="en-SG" sz="3200" b="1" dirty="0" smtClean="0">
                          <a:solidFill>
                            <a:schemeClr val="tx1"/>
                          </a:solidFill>
                        </a:rPr>
                        <a:t>function</a:t>
                      </a:r>
                      <a:endParaRPr lang="en-SG" sz="3200" b="1" dirty="0">
                        <a:solidFill>
                          <a:schemeClr val="tx1"/>
                        </a:solidFill>
                      </a:endParaRPr>
                    </a:p>
                  </a:txBody>
                  <a:tcPr/>
                </a:tc>
                <a:extLst>
                  <a:ext uri="{0D108BD9-81ED-4DB2-BD59-A6C34878D82A}">
                    <a16:rowId xmlns:a16="http://schemas.microsoft.com/office/drawing/2014/main" val="10000"/>
                  </a:ext>
                </a:extLst>
              </a:tr>
              <a:tr h="370840">
                <a:tc>
                  <a:txBody>
                    <a:bodyPr/>
                    <a:lstStyle/>
                    <a:p>
                      <a:r>
                        <a:rPr lang="en-SG" sz="2800" u="sng" dirty="0" smtClean="0"/>
                        <a:t>waxy cuticle</a:t>
                      </a:r>
                      <a:r>
                        <a:rPr lang="en-SG" sz="2800" dirty="0" smtClean="0"/>
                        <a:t> on upper</a:t>
                      </a:r>
                      <a:r>
                        <a:rPr lang="en-SG" sz="2800" baseline="0" dirty="0" smtClean="0"/>
                        <a:t> and lower epidermis</a:t>
                      </a:r>
                      <a:endParaRPr lang="en-SG" sz="2800" dirty="0"/>
                    </a:p>
                  </a:txBody>
                  <a:tcPr/>
                </a:tc>
                <a:tc>
                  <a:txBody>
                    <a:bodyPr/>
                    <a:lstStyle/>
                    <a:p>
                      <a:r>
                        <a:rPr lang="en-SG" sz="2800" u="sng" dirty="0" smtClean="0"/>
                        <a:t>reduces</a:t>
                      </a:r>
                      <a:r>
                        <a:rPr lang="en-SG" sz="2800" baseline="0" dirty="0" smtClean="0"/>
                        <a:t> water loss through </a:t>
                      </a:r>
                      <a:r>
                        <a:rPr lang="en-SG" sz="2800" u="sng" baseline="0" dirty="0" smtClean="0"/>
                        <a:t>evaporation</a:t>
                      </a:r>
                      <a:r>
                        <a:rPr lang="en-SG" sz="2800" baseline="0" dirty="0" smtClean="0"/>
                        <a:t> from the leaf</a:t>
                      </a:r>
                      <a:endParaRPr lang="en-SG" sz="2800" dirty="0"/>
                    </a:p>
                  </a:txBody>
                  <a:tcPr/>
                </a:tc>
                <a:extLst>
                  <a:ext uri="{0D108BD9-81ED-4DB2-BD59-A6C34878D82A}">
                    <a16:rowId xmlns:a16="http://schemas.microsoft.com/office/drawing/2014/main" val="10001"/>
                  </a:ext>
                </a:extLst>
              </a:tr>
              <a:tr h="370840">
                <a:tc>
                  <a:txBody>
                    <a:bodyPr/>
                    <a:lstStyle/>
                    <a:p>
                      <a:r>
                        <a:rPr lang="en-SG" sz="2800" u="sng" dirty="0" smtClean="0"/>
                        <a:t>stomata</a:t>
                      </a:r>
                      <a:r>
                        <a:rPr lang="en-SG" sz="2800" baseline="0" dirty="0" smtClean="0"/>
                        <a:t> present in the epidermal layers</a:t>
                      </a:r>
                      <a:endParaRPr lang="en-SG" sz="2800" dirty="0"/>
                    </a:p>
                  </a:txBody>
                  <a:tcPr/>
                </a:tc>
                <a:tc>
                  <a:txBody>
                    <a:bodyPr/>
                    <a:lstStyle/>
                    <a:p>
                      <a:r>
                        <a:rPr lang="en-SG" sz="2800" dirty="0" smtClean="0"/>
                        <a:t>open in </a:t>
                      </a:r>
                      <a:r>
                        <a:rPr lang="en-SG" sz="2800" u="sng" dirty="0" smtClean="0"/>
                        <a:t>sunlight</a:t>
                      </a:r>
                      <a:r>
                        <a:rPr lang="en-SG" sz="2800" dirty="0" smtClean="0"/>
                        <a:t>, allowing carbon</a:t>
                      </a:r>
                      <a:r>
                        <a:rPr lang="en-SG" sz="2800" baseline="0" dirty="0" smtClean="0"/>
                        <a:t> dioxide to </a:t>
                      </a:r>
                      <a:r>
                        <a:rPr lang="en-SG" sz="2800" u="sng" baseline="0" dirty="0" smtClean="0"/>
                        <a:t>diffuse in</a:t>
                      </a:r>
                      <a:r>
                        <a:rPr lang="en-SG" sz="2800" baseline="0" dirty="0" smtClean="0"/>
                        <a:t> and oxygen to </a:t>
                      </a:r>
                      <a:r>
                        <a:rPr lang="en-SG" sz="2800" u="sng" baseline="0" dirty="0" smtClean="0"/>
                        <a:t>diffuse out</a:t>
                      </a:r>
                      <a:r>
                        <a:rPr lang="en-SG" sz="2800" baseline="0" dirty="0" smtClean="0"/>
                        <a:t> of the leaf</a:t>
                      </a:r>
                      <a:endParaRPr lang="en-SG" sz="2800" dirty="0"/>
                    </a:p>
                  </a:txBody>
                  <a:tcPr/>
                </a:tc>
                <a:extLst>
                  <a:ext uri="{0D108BD9-81ED-4DB2-BD59-A6C34878D82A}">
                    <a16:rowId xmlns:a16="http://schemas.microsoft.com/office/drawing/2014/main" val="10002"/>
                  </a:ext>
                </a:extLst>
              </a:tr>
              <a:tr h="370840">
                <a:tc>
                  <a:txBody>
                    <a:bodyPr/>
                    <a:lstStyle/>
                    <a:p>
                      <a:r>
                        <a:rPr lang="en-SG" sz="2800" u="sng" dirty="0" smtClean="0"/>
                        <a:t>chloroplasts</a:t>
                      </a:r>
                      <a:r>
                        <a:rPr lang="en-SG" sz="2800" baseline="0" dirty="0" smtClean="0"/>
                        <a:t> containing chlorophyll, in all </a:t>
                      </a:r>
                      <a:r>
                        <a:rPr lang="en-SG" sz="2800" baseline="0" dirty="0" err="1" smtClean="0"/>
                        <a:t>mesophyll</a:t>
                      </a:r>
                      <a:r>
                        <a:rPr lang="en-SG" sz="2800" baseline="0" dirty="0" smtClean="0"/>
                        <a:t> cells</a:t>
                      </a:r>
                      <a:endParaRPr lang="en-SG" sz="2800" dirty="0"/>
                    </a:p>
                  </a:txBody>
                  <a:tcPr/>
                </a:tc>
                <a:tc>
                  <a:txBody>
                    <a:bodyPr/>
                    <a:lstStyle/>
                    <a:p>
                      <a:r>
                        <a:rPr lang="en-SG" sz="2800" dirty="0" smtClean="0"/>
                        <a:t>chlorophyll</a:t>
                      </a:r>
                      <a:r>
                        <a:rPr lang="en-SG" sz="2800" baseline="0" dirty="0" smtClean="0"/>
                        <a:t> </a:t>
                      </a:r>
                      <a:r>
                        <a:rPr lang="en-SG" sz="2800" u="sng" baseline="0" dirty="0" smtClean="0"/>
                        <a:t>absorbs</a:t>
                      </a:r>
                      <a:r>
                        <a:rPr lang="en-SG" sz="2800" baseline="0" dirty="0" smtClean="0"/>
                        <a:t> and </a:t>
                      </a:r>
                      <a:r>
                        <a:rPr lang="en-SG" sz="2800" u="sng" baseline="0" dirty="0" smtClean="0"/>
                        <a:t>transforms</a:t>
                      </a:r>
                      <a:r>
                        <a:rPr lang="en-SG" sz="2800" baseline="0" dirty="0" smtClean="0"/>
                        <a:t> light energy to chemical energy used in manufacture of sugar.</a:t>
                      </a:r>
                      <a:endParaRPr lang="en-SG" sz="2800" dirty="0"/>
                    </a:p>
                  </a:txBody>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00063" y="1143000"/>
          <a:ext cx="8229600" cy="5546725"/>
        </p:xfrm>
        <a:graphic>
          <a:graphicData uri="http://schemas.openxmlformats.org/drawingml/2006/table">
            <a:tbl>
              <a:tblPr firstRow="1" bandRow="1">
                <a:tableStyleId>{F5AB1C69-6EDB-4FF4-983F-18BD219EF322}</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n-SG" sz="3200" b="1" dirty="0" smtClean="0">
                          <a:solidFill>
                            <a:schemeClr val="tx1"/>
                          </a:solidFill>
                        </a:rPr>
                        <a:t>structure</a:t>
                      </a:r>
                      <a:endParaRPr lang="en-SG" sz="3200" b="1" dirty="0">
                        <a:solidFill>
                          <a:schemeClr val="tx1"/>
                        </a:solidFill>
                      </a:endParaRPr>
                    </a:p>
                  </a:txBody>
                  <a:tcPr/>
                </a:tc>
                <a:tc>
                  <a:txBody>
                    <a:bodyPr/>
                    <a:lstStyle/>
                    <a:p>
                      <a:pPr algn="ctr"/>
                      <a:r>
                        <a:rPr lang="en-SG" sz="3200" b="1" dirty="0" smtClean="0">
                          <a:solidFill>
                            <a:schemeClr val="tx1"/>
                          </a:solidFill>
                        </a:rPr>
                        <a:t>function</a:t>
                      </a:r>
                      <a:endParaRPr lang="en-SG" sz="3200" b="1" dirty="0">
                        <a:solidFill>
                          <a:schemeClr val="tx1"/>
                        </a:solidFill>
                      </a:endParaRPr>
                    </a:p>
                  </a:txBody>
                  <a:tcPr/>
                </a:tc>
                <a:extLst>
                  <a:ext uri="{0D108BD9-81ED-4DB2-BD59-A6C34878D82A}">
                    <a16:rowId xmlns:a16="http://schemas.microsoft.com/office/drawing/2014/main" val="10000"/>
                  </a:ext>
                </a:extLst>
              </a:tr>
              <a:tr h="370840">
                <a:tc>
                  <a:txBody>
                    <a:bodyPr/>
                    <a:lstStyle/>
                    <a:p>
                      <a:r>
                        <a:rPr lang="en-SG" sz="2800" dirty="0" smtClean="0"/>
                        <a:t>more</a:t>
                      </a:r>
                      <a:r>
                        <a:rPr lang="en-SG" sz="2800" baseline="0" dirty="0" smtClean="0"/>
                        <a:t> chloroplasts in </a:t>
                      </a:r>
                      <a:r>
                        <a:rPr lang="en-SG" sz="2800" u="sng" baseline="0" dirty="0" smtClean="0"/>
                        <a:t>upper palisade tissue</a:t>
                      </a:r>
                      <a:endParaRPr lang="en-SG" sz="2800" u="sng" dirty="0"/>
                    </a:p>
                  </a:txBody>
                  <a:tcPr/>
                </a:tc>
                <a:tc>
                  <a:txBody>
                    <a:bodyPr/>
                    <a:lstStyle/>
                    <a:p>
                      <a:r>
                        <a:rPr lang="en-SG" sz="2800" dirty="0" smtClean="0"/>
                        <a:t>more light energy can be absorbed near the leaf surface.</a:t>
                      </a:r>
                      <a:endParaRPr lang="en-SG" sz="2800" dirty="0"/>
                    </a:p>
                  </a:txBody>
                  <a:tcPr/>
                </a:tc>
                <a:extLst>
                  <a:ext uri="{0D108BD9-81ED-4DB2-BD59-A6C34878D82A}">
                    <a16:rowId xmlns:a16="http://schemas.microsoft.com/office/drawing/2014/main" val="10001"/>
                  </a:ext>
                </a:extLst>
              </a:tr>
              <a:tr h="370840">
                <a:tc>
                  <a:txBody>
                    <a:bodyPr/>
                    <a:lstStyle/>
                    <a:p>
                      <a:r>
                        <a:rPr lang="en-SG" sz="2800" u="sng" dirty="0" smtClean="0"/>
                        <a:t>interconnecting</a:t>
                      </a:r>
                      <a:r>
                        <a:rPr lang="en-SG" sz="2800" dirty="0" smtClean="0"/>
                        <a:t> system of </a:t>
                      </a:r>
                      <a:r>
                        <a:rPr lang="en-SG" sz="2800" u="sng" dirty="0" smtClean="0"/>
                        <a:t>air spaces</a:t>
                      </a:r>
                      <a:r>
                        <a:rPr lang="en-SG" sz="2800" baseline="0" dirty="0" smtClean="0"/>
                        <a:t> in the </a:t>
                      </a:r>
                      <a:r>
                        <a:rPr lang="en-SG" sz="2800" u="sng" baseline="0" dirty="0" smtClean="0"/>
                        <a:t>spongy</a:t>
                      </a:r>
                      <a:r>
                        <a:rPr lang="en-SG" sz="2800" baseline="0" dirty="0" smtClean="0"/>
                        <a:t> </a:t>
                      </a:r>
                      <a:r>
                        <a:rPr lang="en-SG" sz="2800" baseline="0" dirty="0" err="1" smtClean="0"/>
                        <a:t>mesophyll</a:t>
                      </a:r>
                      <a:endParaRPr lang="en-SG" sz="2800" dirty="0"/>
                    </a:p>
                  </a:txBody>
                  <a:tcPr/>
                </a:tc>
                <a:tc>
                  <a:txBody>
                    <a:bodyPr/>
                    <a:lstStyle/>
                    <a:p>
                      <a:r>
                        <a:rPr lang="en-SG" sz="2800" dirty="0" smtClean="0"/>
                        <a:t>allows</a:t>
                      </a:r>
                      <a:r>
                        <a:rPr lang="en-SG" sz="2800" baseline="0" dirty="0" smtClean="0"/>
                        <a:t> </a:t>
                      </a:r>
                      <a:r>
                        <a:rPr lang="en-SG" sz="2800" u="sng" baseline="0" dirty="0" smtClean="0"/>
                        <a:t>rapid diffusion </a:t>
                      </a:r>
                      <a:r>
                        <a:rPr lang="en-SG" sz="2800" baseline="0" dirty="0" smtClean="0"/>
                        <a:t>of carbon dioxide into </a:t>
                      </a:r>
                      <a:r>
                        <a:rPr lang="en-SG" sz="2800" baseline="0" dirty="0" err="1" smtClean="0"/>
                        <a:t>mesophyll</a:t>
                      </a:r>
                      <a:r>
                        <a:rPr lang="en-SG" sz="2800" baseline="0" dirty="0" smtClean="0"/>
                        <a:t> cells.</a:t>
                      </a:r>
                      <a:endParaRPr lang="en-SG" sz="2800" dirty="0"/>
                    </a:p>
                  </a:txBody>
                  <a:tcPr/>
                </a:tc>
                <a:extLst>
                  <a:ext uri="{0D108BD9-81ED-4DB2-BD59-A6C34878D82A}">
                    <a16:rowId xmlns:a16="http://schemas.microsoft.com/office/drawing/2014/main" val="10002"/>
                  </a:ext>
                </a:extLst>
              </a:tr>
              <a:tr h="370840">
                <a:tc>
                  <a:txBody>
                    <a:bodyPr/>
                    <a:lstStyle/>
                    <a:p>
                      <a:r>
                        <a:rPr lang="en-SG" sz="2800" u="sng" dirty="0" smtClean="0"/>
                        <a:t>veins</a:t>
                      </a:r>
                      <a:r>
                        <a:rPr lang="en-SG" sz="2800" dirty="0" smtClean="0"/>
                        <a:t> containing </a:t>
                      </a:r>
                      <a:r>
                        <a:rPr lang="en-SG" sz="2800" u="sng" dirty="0" smtClean="0"/>
                        <a:t>xylem</a:t>
                      </a:r>
                      <a:r>
                        <a:rPr lang="en-SG" sz="2800" dirty="0" smtClean="0"/>
                        <a:t> and </a:t>
                      </a:r>
                      <a:r>
                        <a:rPr lang="en-SG" sz="2800" u="sng" dirty="0" smtClean="0"/>
                        <a:t>phloem</a:t>
                      </a:r>
                      <a:endParaRPr lang="en-SG" sz="2800" u="sng" dirty="0"/>
                    </a:p>
                  </a:txBody>
                  <a:tcPr/>
                </a:tc>
                <a:tc>
                  <a:txBody>
                    <a:bodyPr/>
                    <a:lstStyle/>
                    <a:p>
                      <a:r>
                        <a:rPr lang="en-SG" sz="2800" u="sng" dirty="0" smtClean="0"/>
                        <a:t>xylem</a:t>
                      </a:r>
                      <a:r>
                        <a:rPr lang="en-SG" sz="2800" dirty="0" smtClean="0"/>
                        <a:t> transports</a:t>
                      </a:r>
                      <a:r>
                        <a:rPr lang="en-SG" sz="2800" baseline="0" dirty="0" smtClean="0"/>
                        <a:t> water and dissolved mineral salts to </a:t>
                      </a:r>
                      <a:r>
                        <a:rPr lang="en-SG" sz="2800" baseline="0" dirty="0" err="1" smtClean="0"/>
                        <a:t>mesophyll</a:t>
                      </a:r>
                      <a:r>
                        <a:rPr lang="en-SG" sz="2800" baseline="0" dirty="0" smtClean="0"/>
                        <a:t> cells.</a:t>
                      </a:r>
                    </a:p>
                    <a:p>
                      <a:r>
                        <a:rPr lang="en-SG" sz="2800" u="sng" baseline="0" dirty="0" smtClean="0"/>
                        <a:t>phloem</a:t>
                      </a:r>
                      <a:r>
                        <a:rPr lang="en-SG" sz="2800" baseline="0" dirty="0" smtClean="0"/>
                        <a:t> transports sugars away from the leaf.</a:t>
                      </a:r>
                      <a:endParaRPr lang="en-SG" sz="2800" dirty="0"/>
                    </a:p>
                  </a:txBody>
                  <a:tcPr/>
                </a:tc>
                <a:extLst>
                  <a:ext uri="{0D108BD9-81ED-4DB2-BD59-A6C34878D82A}">
                    <a16:rowId xmlns:a16="http://schemas.microsoft.com/office/drawing/2014/main" val="10003"/>
                  </a:ext>
                </a:extLst>
              </a:tr>
            </a:tbl>
          </a:graphicData>
        </a:graphic>
      </p:graphicFrame>
      <p:sp>
        <p:nvSpPr>
          <p:cNvPr id="48146" name="Title 1"/>
          <p:cNvSpPr>
            <a:spLocks noGrp="1"/>
          </p:cNvSpPr>
          <p:nvPr>
            <p:ph type="title"/>
          </p:nvPr>
        </p:nvSpPr>
        <p:spPr>
          <a:xfrm>
            <a:off x="428625" y="142875"/>
            <a:ext cx="8229600" cy="1143000"/>
          </a:xfrm>
        </p:spPr>
        <p:txBody>
          <a:bodyPr/>
          <a:lstStyle/>
          <a:p>
            <a:pPr eaLnBrk="1" hangingPunct="1"/>
            <a:r>
              <a:rPr lang="en-SG" sz="3900" b="1" smtClean="0">
                <a:latin typeface="Tempus Sans ITC"/>
              </a:rPr>
              <a:t>Adaptations for Photosynthesis (cont)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28625" y="142875"/>
            <a:ext cx="8229600" cy="1143000"/>
          </a:xfrm>
        </p:spPr>
        <p:txBody>
          <a:bodyPr/>
          <a:lstStyle/>
          <a:p>
            <a:pPr eaLnBrk="1" hangingPunct="1"/>
            <a:r>
              <a:rPr lang="en-SG" smtClean="0">
                <a:latin typeface="Tempus Sans ITC"/>
              </a:rPr>
              <a:t>Internal Structure of Lamina</a:t>
            </a:r>
          </a:p>
        </p:txBody>
      </p:sp>
      <p:pic>
        <p:nvPicPr>
          <p:cNvPr id="49154" name="Content Placeholder 3" descr="Figure 7.18b.jpg"/>
          <p:cNvPicPr>
            <a:picLocks noGrp="1" noChangeAspect="1"/>
          </p:cNvPicPr>
          <p:nvPr>
            <p:ph idx="1"/>
          </p:nvPr>
        </p:nvPicPr>
        <p:blipFill>
          <a:blip r:embed="rId3"/>
          <a:srcRect/>
          <a:stretch>
            <a:fillRect/>
          </a:stretch>
        </p:blipFill>
        <p:spPr>
          <a:xfrm>
            <a:off x="3970338" y="1285875"/>
            <a:ext cx="1249362" cy="5500688"/>
          </a:xfrm>
        </p:spPr>
      </p:pic>
      <p:sp>
        <p:nvSpPr>
          <p:cNvPr id="5" name="Right Bracket 4"/>
          <p:cNvSpPr/>
          <p:nvPr/>
        </p:nvSpPr>
        <p:spPr>
          <a:xfrm>
            <a:off x="5308600" y="1500188"/>
            <a:ext cx="46038" cy="285750"/>
          </a:xfrm>
          <a:prstGeom prst="righ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SG" u="sng"/>
          </a:p>
        </p:txBody>
      </p:sp>
      <p:sp>
        <p:nvSpPr>
          <p:cNvPr id="6" name="Right Bracket 5"/>
          <p:cNvSpPr/>
          <p:nvPr/>
        </p:nvSpPr>
        <p:spPr>
          <a:xfrm>
            <a:off x="5308600" y="1785938"/>
            <a:ext cx="46038" cy="1357312"/>
          </a:xfrm>
          <a:prstGeom prst="righ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SG" u="sng"/>
          </a:p>
        </p:txBody>
      </p:sp>
      <p:sp>
        <p:nvSpPr>
          <p:cNvPr id="8" name="Right Bracket 7"/>
          <p:cNvSpPr/>
          <p:nvPr/>
        </p:nvSpPr>
        <p:spPr>
          <a:xfrm>
            <a:off x="5308600" y="3143250"/>
            <a:ext cx="46038" cy="2500313"/>
          </a:xfrm>
          <a:prstGeom prst="righ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SG" u="sng"/>
          </a:p>
        </p:txBody>
      </p:sp>
      <p:sp>
        <p:nvSpPr>
          <p:cNvPr id="9" name="Right Bracket 8"/>
          <p:cNvSpPr/>
          <p:nvPr/>
        </p:nvSpPr>
        <p:spPr>
          <a:xfrm>
            <a:off x="5308600" y="5643563"/>
            <a:ext cx="46038" cy="642937"/>
          </a:xfrm>
          <a:prstGeom prst="righ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SG" u="sng"/>
          </a:p>
        </p:txBody>
      </p:sp>
      <p:sp>
        <p:nvSpPr>
          <p:cNvPr id="49159" name="TextBox 9"/>
          <p:cNvSpPr txBox="1">
            <a:spLocks noChangeArrowheads="1"/>
          </p:cNvSpPr>
          <p:nvPr/>
        </p:nvSpPr>
        <p:spPr bwMode="auto">
          <a:xfrm>
            <a:off x="5370513" y="1500188"/>
            <a:ext cx="2246312" cy="461962"/>
          </a:xfrm>
          <a:prstGeom prst="rect">
            <a:avLst/>
          </a:prstGeom>
          <a:noFill/>
          <a:ln w="9525">
            <a:noFill/>
            <a:miter lim="800000"/>
            <a:headEnd/>
            <a:tailEnd/>
          </a:ln>
        </p:spPr>
        <p:txBody>
          <a:bodyPr wrap="none">
            <a:spAutoFit/>
          </a:bodyPr>
          <a:lstStyle/>
          <a:p>
            <a:r>
              <a:rPr lang="en-SG" sz="2400" u="sng">
                <a:latin typeface="Calibri" pitchFamily="34" charset="0"/>
              </a:rPr>
              <a:t>upper epidermis</a:t>
            </a:r>
          </a:p>
        </p:txBody>
      </p:sp>
      <p:sp>
        <p:nvSpPr>
          <p:cNvPr id="49160" name="TextBox 10"/>
          <p:cNvSpPr txBox="1">
            <a:spLocks noChangeArrowheads="1"/>
          </p:cNvSpPr>
          <p:nvPr/>
        </p:nvSpPr>
        <p:spPr bwMode="auto">
          <a:xfrm>
            <a:off x="5380038" y="2286000"/>
            <a:ext cx="2566987" cy="461963"/>
          </a:xfrm>
          <a:prstGeom prst="rect">
            <a:avLst/>
          </a:prstGeom>
          <a:noFill/>
          <a:ln w="9525">
            <a:noFill/>
            <a:miter lim="800000"/>
            <a:headEnd/>
            <a:tailEnd/>
          </a:ln>
        </p:spPr>
        <p:txBody>
          <a:bodyPr wrap="none">
            <a:spAutoFit/>
          </a:bodyPr>
          <a:lstStyle/>
          <a:p>
            <a:r>
              <a:rPr lang="en-SG" sz="2400" u="sng">
                <a:latin typeface="Calibri" pitchFamily="34" charset="0"/>
              </a:rPr>
              <a:t>palisade mesophyll</a:t>
            </a:r>
          </a:p>
        </p:txBody>
      </p:sp>
      <p:sp>
        <p:nvSpPr>
          <p:cNvPr id="49161" name="TextBox 11"/>
          <p:cNvSpPr txBox="1">
            <a:spLocks noChangeArrowheads="1"/>
          </p:cNvSpPr>
          <p:nvPr/>
        </p:nvSpPr>
        <p:spPr bwMode="auto">
          <a:xfrm>
            <a:off x="5380038" y="3929063"/>
            <a:ext cx="2422525" cy="461962"/>
          </a:xfrm>
          <a:prstGeom prst="rect">
            <a:avLst/>
          </a:prstGeom>
          <a:noFill/>
          <a:ln w="9525">
            <a:noFill/>
            <a:miter lim="800000"/>
            <a:headEnd/>
            <a:tailEnd/>
          </a:ln>
        </p:spPr>
        <p:txBody>
          <a:bodyPr wrap="none">
            <a:spAutoFit/>
          </a:bodyPr>
          <a:lstStyle/>
          <a:p>
            <a:r>
              <a:rPr lang="en-SG" sz="2400" u="sng">
                <a:latin typeface="Calibri" pitchFamily="34" charset="0"/>
              </a:rPr>
              <a:t>spongy mesophyll</a:t>
            </a:r>
          </a:p>
        </p:txBody>
      </p:sp>
      <p:sp>
        <p:nvSpPr>
          <p:cNvPr id="49162" name="TextBox 12"/>
          <p:cNvSpPr txBox="1">
            <a:spLocks noChangeArrowheads="1"/>
          </p:cNvSpPr>
          <p:nvPr/>
        </p:nvSpPr>
        <p:spPr bwMode="auto">
          <a:xfrm>
            <a:off x="5380038" y="5786438"/>
            <a:ext cx="2208212" cy="461962"/>
          </a:xfrm>
          <a:prstGeom prst="rect">
            <a:avLst/>
          </a:prstGeom>
          <a:noFill/>
          <a:ln w="9525">
            <a:noFill/>
            <a:miter lim="800000"/>
            <a:headEnd/>
            <a:tailEnd/>
          </a:ln>
        </p:spPr>
        <p:txBody>
          <a:bodyPr wrap="none">
            <a:spAutoFit/>
          </a:bodyPr>
          <a:lstStyle/>
          <a:p>
            <a:r>
              <a:rPr lang="en-SG" sz="2400" u="sng">
                <a:latin typeface="Calibri" pitchFamily="34" charset="0"/>
              </a:rPr>
              <a:t>lower epidermis</a:t>
            </a:r>
          </a:p>
        </p:txBody>
      </p:sp>
      <p:sp>
        <p:nvSpPr>
          <p:cNvPr id="49163" name="TextBox 13"/>
          <p:cNvSpPr txBox="1">
            <a:spLocks noChangeArrowheads="1"/>
          </p:cNvSpPr>
          <p:nvPr/>
        </p:nvSpPr>
        <p:spPr bwMode="auto">
          <a:xfrm>
            <a:off x="3857625" y="1000125"/>
            <a:ext cx="1003300" cy="461963"/>
          </a:xfrm>
          <a:prstGeom prst="rect">
            <a:avLst/>
          </a:prstGeom>
          <a:noFill/>
          <a:ln w="9525">
            <a:noFill/>
            <a:miter lim="800000"/>
            <a:headEnd/>
            <a:tailEnd/>
          </a:ln>
        </p:spPr>
        <p:txBody>
          <a:bodyPr wrap="none">
            <a:spAutoFit/>
          </a:bodyPr>
          <a:lstStyle/>
          <a:p>
            <a:r>
              <a:rPr lang="en-SG" sz="2400" u="sng">
                <a:latin typeface="Calibri" pitchFamily="34" charset="0"/>
              </a:rPr>
              <a:t>cuticle</a:t>
            </a:r>
          </a:p>
        </p:txBody>
      </p:sp>
      <p:sp>
        <p:nvSpPr>
          <p:cNvPr id="49164" name="TextBox 14"/>
          <p:cNvSpPr txBox="1">
            <a:spLocks noChangeArrowheads="1"/>
          </p:cNvSpPr>
          <p:nvPr/>
        </p:nvSpPr>
        <p:spPr bwMode="auto">
          <a:xfrm>
            <a:off x="2143125" y="1785938"/>
            <a:ext cx="1573213" cy="461962"/>
          </a:xfrm>
          <a:prstGeom prst="rect">
            <a:avLst/>
          </a:prstGeom>
          <a:noFill/>
          <a:ln w="9525">
            <a:noFill/>
            <a:miter lim="800000"/>
            <a:headEnd/>
            <a:tailEnd/>
          </a:ln>
        </p:spPr>
        <p:txBody>
          <a:bodyPr wrap="none">
            <a:spAutoFit/>
          </a:bodyPr>
          <a:lstStyle/>
          <a:p>
            <a:r>
              <a:rPr lang="en-SG" sz="2400" u="sng">
                <a:latin typeface="Calibri" pitchFamily="34" charset="0"/>
              </a:rPr>
              <a:t>chloroplast</a:t>
            </a:r>
          </a:p>
        </p:txBody>
      </p:sp>
      <p:sp>
        <p:nvSpPr>
          <p:cNvPr id="49165" name="TextBox 15"/>
          <p:cNvSpPr txBox="1">
            <a:spLocks noChangeArrowheads="1"/>
          </p:cNvSpPr>
          <p:nvPr/>
        </p:nvSpPr>
        <p:spPr bwMode="auto">
          <a:xfrm>
            <a:off x="2570163" y="2466975"/>
            <a:ext cx="1144587" cy="461963"/>
          </a:xfrm>
          <a:prstGeom prst="rect">
            <a:avLst/>
          </a:prstGeom>
          <a:noFill/>
          <a:ln w="9525">
            <a:noFill/>
            <a:miter lim="800000"/>
            <a:headEnd/>
            <a:tailEnd/>
          </a:ln>
        </p:spPr>
        <p:txBody>
          <a:bodyPr wrap="none">
            <a:spAutoFit/>
          </a:bodyPr>
          <a:lstStyle/>
          <a:p>
            <a:r>
              <a:rPr lang="en-SG" sz="2400" u="sng">
                <a:latin typeface="Calibri" pitchFamily="34" charset="0"/>
              </a:rPr>
              <a:t>nucleus</a:t>
            </a:r>
          </a:p>
        </p:txBody>
      </p:sp>
      <p:sp>
        <p:nvSpPr>
          <p:cNvPr id="49166" name="TextBox 16"/>
          <p:cNvSpPr txBox="1">
            <a:spLocks noChangeArrowheads="1"/>
          </p:cNvSpPr>
          <p:nvPr/>
        </p:nvSpPr>
        <p:spPr bwMode="auto">
          <a:xfrm>
            <a:off x="2071688" y="3071813"/>
            <a:ext cx="1844675" cy="461962"/>
          </a:xfrm>
          <a:prstGeom prst="rect">
            <a:avLst/>
          </a:prstGeom>
          <a:noFill/>
          <a:ln w="9525">
            <a:noFill/>
            <a:miter lim="800000"/>
            <a:headEnd/>
            <a:tailEnd/>
          </a:ln>
        </p:spPr>
        <p:txBody>
          <a:bodyPr wrap="none">
            <a:spAutoFit/>
          </a:bodyPr>
          <a:lstStyle/>
          <a:p>
            <a:r>
              <a:rPr lang="en-SG" sz="2400" u="sng">
                <a:latin typeface="Calibri" pitchFamily="34" charset="0"/>
              </a:rPr>
              <a:t>xylem of vein</a:t>
            </a:r>
          </a:p>
        </p:txBody>
      </p:sp>
      <p:sp>
        <p:nvSpPr>
          <p:cNvPr id="49167" name="TextBox 17"/>
          <p:cNvSpPr txBox="1">
            <a:spLocks noChangeArrowheads="1"/>
          </p:cNvSpPr>
          <p:nvPr/>
        </p:nvSpPr>
        <p:spPr bwMode="auto">
          <a:xfrm>
            <a:off x="2643188" y="3500438"/>
            <a:ext cx="1139825" cy="461962"/>
          </a:xfrm>
          <a:prstGeom prst="rect">
            <a:avLst/>
          </a:prstGeom>
          <a:noFill/>
          <a:ln w="9525">
            <a:noFill/>
            <a:miter lim="800000"/>
            <a:headEnd/>
            <a:tailEnd/>
          </a:ln>
        </p:spPr>
        <p:txBody>
          <a:bodyPr wrap="none">
            <a:spAutoFit/>
          </a:bodyPr>
          <a:lstStyle/>
          <a:p>
            <a:r>
              <a:rPr lang="en-SG" sz="2400" u="sng">
                <a:latin typeface="Calibri" pitchFamily="34" charset="0"/>
              </a:rPr>
              <a:t>phloem</a:t>
            </a:r>
          </a:p>
        </p:txBody>
      </p:sp>
      <p:sp>
        <p:nvSpPr>
          <p:cNvPr id="49168" name="TextBox 18"/>
          <p:cNvSpPr txBox="1">
            <a:spLocks noChangeArrowheads="1"/>
          </p:cNvSpPr>
          <p:nvPr/>
        </p:nvSpPr>
        <p:spPr bwMode="auto">
          <a:xfrm>
            <a:off x="1214438" y="4500563"/>
            <a:ext cx="2741612" cy="461962"/>
          </a:xfrm>
          <a:prstGeom prst="rect">
            <a:avLst/>
          </a:prstGeom>
          <a:noFill/>
          <a:ln w="9525">
            <a:noFill/>
            <a:miter lim="800000"/>
            <a:headEnd/>
            <a:tailEnd/>
          </a:ln>
        </p:spPr>
        <p:txBody>
          <a:bodyPr wrap="none">
            <a:spAutoFit/>
          </a:bodyPr>
          <a:lstStyle/>
          <a:p>
            <a:r>
              <a:rPr lang="en-SG" sz="2400" u="sng">
                <a:latin typeface="Calibri" pitchFamily="34" charset="0"/>
              </a:rPr>
              <a:t>thin film of moisture</a:t>
            </a:r>
          </a:p>
        </p:txBody>
      </p:sp>
      <p:sp>
        <p:nvSpPr>
          <p:cNvPr id="49169" name="TextBox 19"/>
          <p:cNvSpPr txBox="1">
            <a:spLocks noChangeArrowheads="1"/>
          </p:cNvSpPr>
          <p:nvPr/>
        </p:nvSpPr>
        <p:spPr bwMode="auto">
          <a:xfrm>
            <a:off x="1957388" y="5000625"/>
            <a:ext cx="1751012" cy="830263"/>
          </a:xfrm>
          <a:prstGeom prst="rect">
            <a:avLst/>
          </a:prstGeom>
          <a:noFill/>
          <a:ln w="9525">
            <a:noFill/>
            <a:miter lim="800000"/>
            <a:headEnd/>
            <a:tailEnd/>
          </a:ln>
        </p:spPr>
        <p:txBody>
          <a:bodyPr wrap="none">
            <a:spAutoFit/>
          </a:bodyPr>
          <a:lstStyle/>
          <a:p>
            <a:r>
              <a:rPr lang="en-SG" sz="2400" u="sng">
                <a:latin typeface="Calibri" pitchFamily="34" charset="0"/>
              </a:rPr>
              <a:t>intercellular </a:t>
            </a:r>
            <a:br>
              <a:rPr lang="en-SG" sz="2400" u="sng">
                <a:latin typeface="Calibri" pitchFamily="34" charset="0"/>
              </a:rPr>
            </a:br>
            <a:r>
              <a:rPr lang="en-SG" sz="2400" u="sng">
                <a:latin typeface="Calibri" pitchFamily="34" charset="0"/>
              </a:rPr>
              <a:t>air space</a:t>
            </a:r>
          </a:p>
        </p:txBody>
      </p:sp>
      <p:sp>
        <p:nvSpPr>
          <p:cNvPr id="49170" name="TextBox 20"/>
          <p:cNvSpPr txBox="1">
            <a:spLocks noChangeArrowheads="1"/>
          </p:cNvSpPr>
          <p:nvPr/>
        </p:nvSpPr>
        <p:spPr bwMode="auto">
          <a:xfrm>
            <a:off x="2428875" y="5786438"/>
            <a:ext cx="1397000" cy="461962"/>
          </a:xfrm>
          <a:prstGeom prst="rect">
            <a:avLst/>
          </a:prstGeom>
          <a:noFill/>
          <a:ln w="9525">
            <a:noFill/>
            <a:miter lim="800000"/>
            <a:headEnd/>
            <a:tailEnd/>
          </a:ln>
        </p:spPr>
        <p:txBody>
          <a:bodyPr wrap="none">
            <a:spAutoFit/>
          </a:bodyPr>
          <a:lstStyle/>
          <a:p>
            <a:r>
              <a:rPr lang="en-SG" sz="2400" u="sng">
                <a:latin typeface="Calibri" pitchFamily="34" charset="0"/>
              </a:rPr>
              <a:t>guard cell</a:t>
            </a:r>
          </a:p>
        </p:txBody>
      </p:sp>
      <p:sp>
        <p:nvSpPr>
          <p:cNvPr id="49171" name="TextBox 21"/>
          <p:cNvSpPr txBox="1">
            <a:spLocks noChangeArrowheads="1"/>
          </p:cNvSpPr>
          <p:nvPr/>
        </p:nvSpPr>
        <p:spPr bwMode="auto">
          <a:xfrm>
            <a:off x="4429125" y="6448425"/>
            <a:ext cx="955675" cy="461963"/>
          </a:xfrm>
          <a:prstGeom prst="rect">
            <a:avLst/>
          </a:prstGeom>
          <a:noFill/>
          <a:ln w="9525">
            <a:noFill/>
            <a:miter lim="800000"/>
            <a:headEnd/>
            <a:tailEnd/>
          </a:ln>
        </p:spPr>
        <p:txBody>
          <a:bodyPr wrap="none">
            <a:spAutoFit/>
          </a:bodyPr>
          <a:lstStyle/>
          <a:p>
            <a:r>
              <a:rPr lang="en-SG" sz="2400" u="sng">
                <a:latin typeface="Calibri" pitchFamily="34" charset="0"/>
              </a:rPr>
              <a:t>stoma</a:t>
            </a:r>
          </a:p>
        </p:txBody>
      </p:sp>
      <p:cxnSp>
        <p:nvCxnSpPr>
          <p:cNvPr id="28" name="Straight Connector 27"/>
          <p:cNvCxnSpPr/>
          <p:nvPr/>
        </p:nvCxnSpPr>
        <p:spPr>
          <a:xfrm rot="16200000" flipV="1">
            <a:off x="4179094" y="1393032"/>
            <a:ext cx="142875" cy="7143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49164" idx="3"/>
            <a:endCxn id="49164" idx="3"/>
          </p:cNvCxnSpPr>
          <p:nvPr/>
        </p:nvCxnSpPr>
        <p:spPr>
          <a:xfrm>
            <a:off x="3716338" y="201612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714750" y="2000250"/>
            <a:ext cx="285750" cy="714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flipV="1">
            <a:off x="3429000" y="2286000"/>
            <a:ext cx="642938" cy="28575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a:off x="3786188" y="3286125"/>
            <a:ext cx="714375" cy="28575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49167" idx="3"/>
          </p:cNvCxnSpPr>
          <p:nvPr/>
        </p:nvCxnSpPr>
        <p:spPr>
          <a:xfrm rot="10800000">
            <a:off x="3783013" y="3730625"/>
            <a:ext cx="574675" cy="1984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flipV="1">
            <a:off x="3643313" y="4314825"/>
            <a:ext cx="357187" cy="28575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3571875" y="5214938"/>
            <a:ext cx="500063" cy="1428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49170" idx="3"/>
          </p:cNvCxnSpPr>
          <p:nvPr/>
        </p:nvCxnSpPr>
        <p:spPr>
          <a:xfrm rot="10800000">
            <a:off x="3825875" y="6016625"/>
            <a:ext cx="642938" cy="1984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V="1">
            <a:off x="4529137" y="6357938"/>
            <a:ext cx="214313" cy="714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SG" smtClean="0">
                <a:latin typeface="Tempus Sans ITC"/>
              </a:rPr>
              <a:t>Function of Guard cells</a:t>
            </a:r>
          </a:p>
        </p:txBody>
      </p:sp>
      <p:graphicFrame>
        <p:nvGraphicFramePr>
          <p:cNvPr id="4" name="Content Placeholder 3"/>
          <p:cNvGraphicFramePr>
            <a:graphicFrameLocks noGrp="1"/>
          </p:cNvGraphicFramePr>
          <p:nvPr>
            <p:ph idx="1"/>
          </p:nvPr>
        </p:nvGraphicFramePr>
        <p:xfrm>
          <a:off x="500063" y="2071688"/>
          <a:ext cx="8229600" cy="3749675"/>
        </p:xfrm>
        <a:graphic>
          <a:graphicData uri="http://schemas.openxmlformats.org/drawingml/2006/table">
            <a:tbl>
              <a:tblPr firstRow="1" bandRow="1">
                <a:tableStyleId>{F5AB1C69-6EDB-4FF4-983F-18BD219EF322}</a:tableStyleId>
              </a:tblPr>
              <a:tblGrid>
                <a:gridCol w="2000235">
                  <a:extLst>
                    <a:ext uri="{9D8B030D-6E8A-4147-A177-3AD203B41FA5}">
                      <a16:colId xmlns:a16="http://schemas.microsoft.com/office/drawing/2014/main" val="20000"/>
                    </a:ext>
                  </a:extLst>
                </a:gridCol>
                <a:gridCol w="3486165">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endParaRPr lang="en-SG" sz="3200" dirty="0">
                        <a:solidFill>
                          <a:schemeClr val="tx1"/>
                        </a:solidFill>
                      </a:endParaRPr>
                    </a:p>
                  </a:txBody>
                  <a:tcPr/>
                </a:tc>
                <a:tc>
                  <a:txBody>
                    <a:bodyPr/>
                    <a:lstStyle/>
                    <a:p>
                      <a:r>
                        <a:rPr lang="en-SG" sz="3200" dirty="0" smtClean="0">
                          <a:solidFill>
                            <a:schemeClr val="tx1"/>
                          </a:solidFill>
                        </a:rPr>
                        <a:t>guard cells</a:t>
                      </a:r>
                      <a:endParaRPr lang="en-SG" sz="3200" dirty="0">
                        <a:solidFill>
                          <a:schemeClr val="tx1"/>
                        </a:solidFill>
                      </a:endParaRPr>
                    </a:p>
                  </a:txBody>
                  <a:tcPr/>
                </a:tc>
                <a:tc>
                  <a:txBody>
                    <a:bodyPr/>
                    <a:lstStyle/>
                    <a:p>
                      <a:r>
                        <a:rPr lang="en-SG" sz="3200" dirty="0" smtClean="0">
                          <a:solidFill>
                            <a:schemeClr val="tx1"/>
                          </a:solidFill>
                        </a:rPr>
                        <a:t>epidermal cells</a:t>
                      </a:r>
                      <a:endParaRPr lang="en-SG" sz="3200" dirty="0">
                        <a:solidFill>
                          <a:schemeClr val="tx1"/>
                        </a:solidFill>
                      </a:endParaRPr>
                    </a:p>
                  </a:txBody>
                  <a:tcPr/>
                </a:tc>
                <a:extLst>
                  <a:ext uri="{0D108BD9-81ED-4DB2-BD59-A6C34878D82A}">
                    <a16:rowId xmlns:a16="http://schemas.microsoft.com/office/drawing/2014/main" val="10000"/>
                  </a:ext>
                </a:extLst>
              </a:tr>
              <a:tr h="370840">
                <a:tc>
                  <a:txBody>
                    <a:bodyPr/>
                    <a:lstStyle/>
                    <a:p>
                      <a:r>
                        <a:rPr lang="en-SG" sz="2800" dirty="0" smtClean="0">
                          <a:solidFill>
                            <a:schemeClr val="tx1"/>
                          </a:solidFill>
                        </a:rPr>
                        <a:t>shape</a:t>
                      </a:r>
                      <a:endParaRPr lang="en-SG" sz="2800" dirty="0">
                        <a:solidFill>
                          <a:schemeClr val="tx1"/>
                        </a:solidFill>
                      </a:endParaRPr>
                    </a:p>
                  </a:txBody>
                  <a:tcPr/>
                </a:tc>
                <a:tc>
                  <a:txBody>
                    <a:bodyPr/>
                    <a:lstStyle/>
                    <a:p>
                      <a:r>
                        <a:rPr lang="en-SG" sz="2800" dirty="0" smtClean="0">
                          <a:solidFill>
                            <a:schemeClr val="tx1"/>
                          </a:solidFill>
                        </a:rPr>
                        <a:t>Guard cells are </a:t>
                      </a:r>
                      <a:r>
                        <a:rPr lang="en-SG" sz="2800" u="sng" dirty="0" smtClean="0">
                          <a:solidFill>
                            <a:schemeClr val="tx1"/>
                          </a:solidFill>
                        </a:rPr>
                        <a:t>bean-shaped</a:t>
                      </a:r>
                      <a:r>
                        <a:rPr lang="en-SG" sz="2800" dirty="0" smtClean="0">
                          <a:solidFill>
                            <a:schemeClr val="tx1"/>
                          </a:solidFill>
                        </a:rPr>
                        <a:t> in surface view.</a:t>
                      </a:r>
                      <a:endParaRPr lang="en-SG" sz="2800" dirty="0">
                        <a:solidFill>
                          <a:schemeClr val="tx1"/>
                        </a:solidFill>
                      </a:endParaRPr>
                    </a:p>
                  </a:txBody>
                  <a:tcPr/>
                </a:tc>
                <a:tc>
                  <a:txBody>
                    <a:bodyPr/>
                    <a:lstStyle/>
                    <a:p>
                      <a:r>
                        <a:rPr lang="en-SG" sz="2800" dirty="0" smtClean="0">
                          <a:solidFill>
                            <a:schemeClr val="tx1"/>
                          </a:solidFill>
                        </a:rPr>
                        <a:t>Epidermal cells are </a:t>
                      </a:r>
                      <a:r>
                        <a:rPr lang="en-SG" sz="2800" u="sng" dirty="0" smtClean="0">
                          <a:solidFill>
                            <a:schemeClr val="tx1"/>
                          </a:solidFill>
                        </a:rPr>
                        <a:t>irregular</a:t>
                      </a:r>
                      <a:r>
                        <a:rPr lang="en-SG" sz="2800" dirty="0" smtClean="0">
                          <a:solidFill>
                            <a:schemeClr val="tx1"/>
                          </a:solidFill>
                        </a:rPr>
                        <a:t> in shape.</a:t>
                      </a:r>
                      <a:endParaRPr lang="en-SG" sz="2800" dirty="0">
                        <a:solidFill>
                          <a:schemeClr val="tx1"/>
                        </a:solidFill>
                      </a:endParaRPr>
                    </a:p>
                  </a:txBody>
                  <a:tcPr/>
                </a:tc>
                <a:extLst>
                  <a:ext uri="{0D108BD9-81ED-4DB2-BD59-A6C34878D82A}">
                    <a16:rowId xmlns:a16="http://schemas.microsoft.com/office/drawing/2014/main" val="10001"/>
                  </a:ext>
                </a:extLst>
              </a:tr>
              <a:tr h="370840">
                <a:tc>
                  <a:txBody>
                    <a:bodyPr/>
                    <a:lstStyle/>
                    <a:p>
                      <a:r>
                        <a:rPr lang="en-SG" sz="2800" dirty="0" smtClean="0">
                          <a:solidFill>
                            <a:schemeClr val="tx1"/>
                          </a:solidFill>
                        </a:rPr>
                        <a:t>presence of chloroplasts</a:t>
                      </a:r>
                      <a:endParaRPr lang="en-SG" sz="2800" dirty="0">
                        <a:solidFill>
                          <a:schemeClr val="tx1"/>
                        </a:solidFill>
                      </a:endParaRPr>
                    </a:p>
                  </a:txBody>
                  <a:tcPr/>
                </a:tc>
                <a:tc>
                  <a:txBody>
                    <a:bodyPr/>
                    <a:lstStyle/>
                    <a:p>
                      <a:r>
                        <a:rPr lang="en-SG" sz="2800" dirty="0" smtClean="0">
                          <a:solidFill>
                            <a:schemeClr val="tx1"/>
                          </a:solidFill>
                        </a:rPr>
                        <a:t>Guard cells contain </a:t>
                      </a:r>
                      <a:r>
                        <a:rPr lang="en-SG" sz="2800" u="sng" dirty="0" smtClean="0">
                          <a:solidFill>
                            <a:schemeClr val="tx1"/>
                          </a:solidFill>
                        </a:rPr>
                        <a:t>chloroplasts</a:t>
                      </a:r>
                      <a:r>
                        <a:rPr lang="en-SG" sz="2800" dirty="0" smtClean="0">
                          <a:solidFill>
                            <a:schemeClr val="tx1"/>
                          </a:solidFill>
                        </a:rPr>
                        <a:t>,</a:t>
                      </a:r>
                      <a:r>
                        <a:rPr lang="en-SG" sz="2800" baseline="0" dirty="0" smtClean="0">
                          <a:solidFill>
                            <a:schemeClr val="tx1"/>
                          </a:solidFill>
                        </a:rPr>
                        <a:t> so they can </a:t>
                      </a:r>
                      <a:r>
                        <a:rPr lang="en-SG" sz="2800" u="sng" baseline="0" dirty="0" smtClean="0">
                          <a:solidFill>
                            <a:schemeClr val="tx1"/>
                          </a:solidFill>
                        </a:rPr>
                        <a:t>manufacture food</a:t>
                      </a:r>
                      <a:r>
                        <a:rPr lang="en-SG" sz="2800" baseline="0" dirty="0" smtClean="0">
                          <a:solidFill>
                            <a:schemeClr val="tx1"/>
                          </a:solidFill>
                        </a:rPr>
                        <a:t> by photosynthesis.</a:t>
                      </a:r>
                      <a:endParaRPr lang="en-SG" sz="2800" dirty="0">
                        <a:solidFill>
                          <a:schemeClr val="tx1"/>
                        </a:solidFill>
                      </a:endParaRPr>
                    </a:p>
                  </a:txBody>
                  <a:tcPr/>
                </a:tc>
                <a:tc>
                  <a:txBody>
                    <a:bodyPr/>
                    <a:lstStyle/>
                    <a:p>
                      <a:r>
                        <a:rPr lang="en-SG" sz="2800" dirty="0" smtClean="0">
                          <a:solidFill>
                            <a:schemeClr val="tx1"/>
                          </a:solidFill>
                        </a:rPr>
                        <a:t>Epidermal</a:t>
                      </a:r>
                      <a:r>
                        <a:rPr lang="en-SG" sz="2800" baseline="0" dirty="0" smtClean="0">
                          <a:solidFill>
                            <a:schemeClr val="tx1"/>
                          </a:solidFill>
                        </a:rPr>
                        <a:t> cells do not contain chloroplasts.</a:t>
                      </a:r>
                      <a:endParaRPr lang="en-SG" sz="2800" dirty="0">
                        <a:solidFill>
                          <a:schemeClr val="tx1"/>
                        </a:solidFill>
                      </a:endParaRPr>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69" name="Group 21"/>
          <p:cNvGraphicFramePr>
            <a:graphicFrameLocks noGrp="1"/>
          </p:cNvGraphicFramePr>
          <p:nvPr/>
        </p:nvGraphicFramePr>
        <p:xfrm>
          <a:off x="428625" y="1214438"/>
          <a:ext cx="8229600" cy="5365750"/>
        </p:xfrm>
        <a:graphic>
          <a:graphicData uri="http://schemas.openxmlformats.org/drawingml/2006/table">
            <a:tbl>
              <a:tblPr/>
              <a:tblGrid>
                <a:gridCol w="1571625">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228975">
                  <a:extLst>
                    <a:ext uri="{9D8B030D-6E8A-4147-A177-3AD203B41FA5}">
                      <a16:colId xmlns:a16="http://schemas.microsoft.com/office/drawing/2014/main" val="20002"/>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SG" sz="32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SG" sz="3200" b="1" i="0" u="none" strike="noStrike" cap="none" normalizeH="0" baseline="0" smtClean="0">
                          <a:ln>
                            <a:noFill/>
                          </a:ln>
                          <a:solidFill>
                            <a:schemeClr val="tx1"/>
                          </a:solidFill>
                          <a:effectLst/>
                          <a:latin typeface="Calibri" pitchFamily="34" charset="0"/>
                          <a:cs typeface="Arial" charset="0"/>
                        </a:rPr>
                        <a:t>guard cells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SG" sz="3200" b="1" i="0" u="none" strike="noStrike" cap="none" normalizeH="0" baseline="0" smtClean="0">
                          <a:ln>
                            <a:noFill/>
                          </a:ln>
                          <a:solidFill>
                            <a:schemeClr val="tx1"/>
                          </a:solidFill>
                          <a:effectLst/>
                          <a:latin typeface="Calibri" pitchFamily="34" charset="0"/>
                          <a:cs typeface="Arial" charset="0"/>
                        </a:rPr>
                        <a:t>epidermal cells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SG" sz="2800" b="0" i="0" u="none" strike="noStrike" cap="none" normalizeH="0" baseline="0" smtClean="0">
                          <a:ln>
                            <a:noFill/>
                          </a:ln>
                          <a:solidFill>
                            <a:schemeClr val="tx1"/>
                          </a:solidFill>
                          <a:effectLst/>
                          <a:latin typeface="Calibri" pitchFamily="34" charset="0"/>
                          <a:cs typeface="Arial" charset="0"/>
                        </a:rPr>
                        <a:t>function of cell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SG" sz="2800" b="0" i="0" u="none" strike="noStrike" cap="none" normalizeH="0" baseline="0" smtClean="0">
                          <a:ln>
                            <a:noFill/>
                          </a:ln>
                          <a:solidFill>
                            <a:schemeClr val="tx1"/>
                          </a:solidFill>
                          <a:effectLst/>
                          <a:latin typeface="Calibri" pitchFamily="34" charset="0"/>
                          <a:cs typeface="Arial" charset="0"/>
                        </a:rPr>
                        <a:t>The guard cells can control the </a:t>
                      </a:r>
                      <a:r>
                        <a:rPr kumimoji="0" lang="en-SG" sz="2800" b="0" i="0" u="sng" strike="noStrike" cap="none" normalizeH="0" baseline="0" smtClean="0">
                          <a:ln>
                            <a:noFill/>
                          </a:ln>
                          <a:solidFill>
                            <a:schemeClr val="tx1"/>
                          </a:solidFill>
                          <a:effectLst/>
                          <a:latin typeface="Calibri" pitchFamily="34" charset="0"/>
                          <a:cs typeface="Arial" charset="0"/>
                        </a:rPr>
                        <a:t>rate of diffusion of gases</a:t>
                      </a:r>
                      <a:r>
                        <a:rPr kumimoji="0" lang="en-SG" sz="2800" b="0" i="0" u="none" strike="noStrike" cap="none" normalizeH="0" baseline="0" smtClean="0">
                          <a:ln>
                            <a:noFill/>
                          </a:ln>
                          <a:solidFill>
                            <a:schemeClr val="tx1"/>
                          </a:solidFill>
                          <a:effectLst/>
                          <a:latin typeface="Calibri" pitchFamily="34" charset="0"/>
                          <a:cs typeface="Arial" charset="0"/>
                        </a:rPr>
                        <a:t> into and out of the leaf by controlling the </a:t>
                      </a:r>
                      <a:r>
                        <a:rPr kumimoji="0" lang="en-SG" sz="2800" b="0" i="0" u="sng" strike="noStrike" cap="none" normalizeH="0" baseline="0" smtClean="0">
                          <a:ln>
                            <a:noFill/>
                          </a:ln>
                          <a:solidFill>
                            <a:schemeClr val="tx1"/>
                          </a:solidFill>
                          <a:effectLst/>
                          <a:latin typeface="Calibri" pitchFamily="34" charset="0"/>
                          <a:cs typeface="Arial" charset="0"/>
                        </a:rPr>
                        <a:t>size</a:t>
                      </a:r>
                      <a:r>
                        <a:rPr kumimoji="0" lang="en-SG" sz="2800" b="0" i="0" u="none" strike="noStrike" cap="none" normalizeH="0" baseline="0" smtClean="0">
                          <a:ln>
                            <a:noFill/>
                          </a:ln>
                          <a:solidFill>
                            <a:schemeClr val="tx1"/>
                          </a:solidFill>
                          <a:effectLst/>
                          <a:latin typeface="Calibri" pitchFamily="34" charset="0"/>
                          <a:cs typeface="Arial" charset="0"/>
                        </a:rPr>
                        <a:t> of the stomata.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SG" sz="2800" b="0" i="0" u="none" strike="noStrike" cap="none" normalizeH="0" baseline="0" smtClean="0">
                          <a:ln>
                            <a:noFill/>
                          </a:ln>
                          <a:solidFill>
                            <a:schemeClr val="tx1"/>
                          </a:solidFill>
                          <a:effectLst/>
                          <a:latin typeface="Calibri" pitchFamily="34" charset="0"/>
                          <a:cs typeface="Arial" charset="0"/>
                        </a:rPr>
                        <a:t>The epidermal cells do not control the rate of diffusion of gases into or out of the leaf. They merely </a:t>
                      </a:r>
                      <a:r>
                        <a:rPr kumimoji="0" lang="en-SG" sz="2800" b="0" i="0" u="sng" strike="noStrike" cap="none" normalizeH="0" baseline="0" smtClean="0">
                          <a:ln>
                            <a:noFill/>
                          </a:ln>
                          <a:solidFill>
                            <a:schemeClr val="tx1"/>
                          </a:solidFill>
                          <a:effectLst/>
                          <a:latin typeface="Calibri" pitchFamily="34" charset="0"/>
                          <a:cs typeface="Arial" charset="0"/>
                        </a:rPr>
                        <a:t>protect</a:t>
                      </a:r>
                      <a:r>
                        <a:rPr kumimoji="0" lang="en-SG" sz="2800" b="0" i="0" u="none" strike="noStrike" cap="none" normalizeH="0" baseline="0" smtClean="0">
                          <a:ln>
                            <a:noFill/>
                          </a:ln>
                          <a:solidFill>
                            <a:schemeClr val="tx1"/>
                          </a:solidFill>
                          <a:effectLst/>
                          <a:latin typeface="Calibri" pitchFamily="34" charset="0"/>
                          <a:cs typeface="Arial" charset="0"/>
                        </a:rPr>
                        <a:t> the </a:t>
                      </a:r>
                      <a:r>
                        <a:rPr kumimoji="0" lang="en-SG" sz="2800" b="0" i="0" u="sng" strike="noStrike" cap="none" normalizeH="0" baseline="0" smtClean="0">
                          <a:ln>
                            <a:noFill/>
                          </a:ln>
                          <a:solidFill>
                            <a:schemeClr val="tx1"/>
                          </a:solidFill>
                          <a:effectLst/>
                          <a:latin typeface="Calibri" pitchFamily="34" charset="0"/>
                          <a:cs typeface="Arial" charset="0"/>
                        </a:rPr>
                        <a:t>inner regions</a:t>
                      </a:r>
                      <a:r>
                        <a:rPr kumimoji="0" lang="en-SG" sz="2800" b="0" i="0" u="none" strike="noStrike" cap="none" normalizeH="0" baseline="0" smtClean="0">
                          <a:ln>
                            <a:noFill/>
                          </a:ln>
                          <a:solidFill>
                            <a:schemeClr val="tx1"/>
                          </a:solidFill>
                          <a:effectLst/>
                          <a:latin typeface="Calibri" pitchFamily="34" charset="0"/>
                          <a:cs typeface="Arial" charset="0"/>
                        </a:rPr>
                        <a:t> of the leaf.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SG" sz="2800" b="0" i="0" u="none" strike="noStrike" cap="none" normalizeH="0" baseline="0" smtClean="0">
                          <a:ln>
                            <a:noFill/>
                          </a:ln>
                          <a:solidFill>
                            <a:schemeClr val="tx1"/>
                          </a:solidFill>
                          <a:effectLst/>
                          <a:latin typeface="Calibri" pitchFamily="34" charset="0"/>
                          <a:cs typeface="Arial" charset="0"/>
                        </a:rPr>
                        <a:t>structure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SG" sz="2600" b="0" i="0" u="none" strike="noStrike" cap="none" normalizeH="0" baseline="0" smtClean="0">
                          <a:ln>
                            <a:noFill/>
                          </a:ln>
                          <a:solidFill>
                            <a:schemeClr val="tx1"/>
                          </a:solidFill>
                          <a:effectLst/>
                          <a:latin typeface="Calibri" pitchFamily="34" charset="0"/>
                          <a:cs typeface="Arial" charset="0"/>
                        </a:rPr>
                        <a:t>The </a:t>
                      </a:r>
                      <a:r>
                        <a:rPr kumimoji="0" lang="en-SG" sz="2600" b="0" i="0" u="sng" strike="noStrike" cap="none" normalizeH="0" baseline="0" smtClean="0">
                          <a:ln>
                            <a:noFill/>
                          </a:ln>
                          <a:solidFill>
                            <a:schemeClr val="tx1"/>
                          </a:solidFill>
                          <a:effectLst/>
                          <a:latin typeface="Calibri" pitchFamily="34" charset="0"/>
                          <a:cs typeface="Arial" charset="0"/>
                        </a:rPr>
                        <a:t>cell wall</a:t>
                      </a:r>
                      <a:r>
                        <a:rPr kumimoji="0" lang="en-SG" sz="2600" b="0" i="0" u="none" strike="noStrike" cap="none" normalizeH="0" baseline="0" smtClean="0">
                          <a:ln>
                            <a:noFill/>
                          </a:ln>
                          <a:solidFill>
                            <a:schemeClr val="tx1"/>
                          </a:solidFill>
                          <a:effectLst/>
                          <a:latin typeface="Calibri" pitchFamily="34" charset="0"/>
                          <a:cs typeface="Arial" charset="0"/>
                        </a:rPr>
                        <a:t> near the stoma is </a:t>
                      </a:r>
                      <a:r>
                        <a:rPr kumimoji="0" lang="en-SG" sz="2600" b="0" i="0" u="sng" strike="noStrike" cap="none" normalizeH="0" baseline="0" smtClean="0">
                          <a:ln>
                            <a:noFill/>
                          </a:ln>
                          <a:solidFill>
                            <a:schemeClr val="tx1"/>
                          </a:solidFill>
                          <a:effectLst/>
                          <a:latin typeface="Calibri" pitchFamily="34" charset="0"/>
                          <a:cs typeface="Arial" charset="0"/>
                        </a:rPr>
                        <a:t>thicker</a:t>
                      </a:r>
                      <a:r>
                        <a:rPr kumimoji="0" lang="en-SG" sz="2600" b="0" i="0" u="none" strike="noStrike" cap="none" normalizeH="0" baseline="0" smtClean="0">
                          <a:ln>
                            <a:noFill/>
                          </a:ln>
                          <a:solidFill>
                            <a:schemeClr val="tx1"/>
                          </a:solidFill>
                          <a:effectLst/>
                          <a:latin typeface="Calibri" pitchFamily="34" charset="0"/>
                          <a:cs typeface="Arial" charset="0"/>
                        </a:rPr>
                        <a:t> than elsewhere in the cell.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SG" sz="2600" b="0" i="0" u="sng" strike="noStrike" cap="none" normalizeH="0" baseline="0" smtClean="0">
                          <a:ln>
                            <a:noFill/>
                          </a:ln>
                          <a:solidFill>
                            <a:schemeClr val="tx1"/>
                          </a:solidFill>
                          <a:effectLst/>
                          <a:latin typeface="Calibri" pitchFamily="34" charset="0"/>
                          <a:cs typeface="Arial" charset="0"/>
                        </a:rPr>
                        <a:t>Uniform</a:t>
                      </a:r>
                      <a:r>
                        <a:rPr kumimoji="0" lang="en-SG" sz="2600" b="0" i="0" u="none" strike="noStrike" cap="none" normalizeH="0" baseline="0" smtClean="0">
                          <a:ln>
                            <a:noFill/>
                          </a:ln>
                          <a:solidFill>
                            <a:schemeClr val="tx1"/>
                          </a:solidFill>
                          <a:effectLst/>
                          <a:latin typeface="Calibri" pitchFamily="34" charset="0"/>
                          <a:cs typeface="Arial" charset="0"/>
                        </a:rPr>
                        <a:t> thickness in the cell wall.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bl>
          </a:graphicData>
        </a:graphic>
      </p:graphicFrame>
      <p:sp>
        <p:nvSpPr>
          <p:cNvPr id="53267" name="Title 1"/>
          <p:cNvSpPr>
            <a:spLocks noGrp="1"/>
          </p:cNvSpPr>
          <p:nvPr>
            <p:ph type="title"/>
          </p:nvPr>
        </p:nvSpPr>
        <p:spPr/>
        <p:txBody>
          <a:bodyPr/>
          <a:lstStyle/>
          <a:p>
            <a:pPr eaLnBrk="1" hangingPunct="1"/>
            <a:r>
              <a:rPr lang="en-SG" smtClean="0">
                <a:latin typeface="Tempus Sans ITC"/>
              </a:rPr>
              <a:t>Function of Guard cells (cont)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2"/>
          <p:cNvSpPr>
            <a:spLocks noGrp="1"/>
          </p:cNvSpPr>
          <p:nvPr>
            <p:ph idx="1"/>
          </p:nvPr>
        </p:nvSpPr>
        <p:spPr>
          <a:xfrm>
            <a:off x="571500" y="1500188"/>
            <a:ext cx="8229600" cy="4525962"/>
          </a:xfrm>
        </p:spPr>
        <p:txBody>
          <a:bodyPr/>
          <a:lstStyle/>
          <a:p>
            <a:pPr eaLnBrk="1" hangingPunct="1">
              <a:buFont typeface="Arial" charset="0"/>
              <a:buNone/>
            </a:pPr>
            <a:r>
              <a:rPr lang="en-SG" smtClean="0"/>
              <a:t>Stomata </a:t>
            </a:r>
            <a:r>
              <a:rPr lang="en-SG" u="sng" smtClean="0"/>
              <a:t>open</a:t>
            </a:r>
            <a:r>
              <a:rPr lang="en-SG" smtClean="0"/>
              <a:t> in the light and </a:t>
            </a:r>
            <a:r>
              <a:rPr lang="en-SG" u="sng" smtClean="0"/>
              <a:t>close</a:t>
            </a:r>
            <a:r>
              <a:rPr lang="en-SG" smtClean="0"/>
              <a:t> in the dark.</a:t>
            </a:r>
          </a:p>
          <a:p>
            <a:pPr eaLnBrk="1" hangingPunct="1">
              <a:buFont typeface="Arial" charset="0"/>
              <a:buNone/>
            </a:pPr>
            <a:r>
              <a:rPr lang="en-SG" smtClean="0"/>
              <a:t>Guard cells regulate the rate of </a:t>
            </a:r>
            <a:r>
              <a:rPr lang="en-SG" u="sng" smtClean="0"/>
              <a:t>diffusion</a:t>
            </a:r>
            <a:r>
              <a:rPr lang="en-SG" smtClean="0"/>
              <a:t> of</a:t>
            </a:r>
          </a:p>
          <a:p>
            <a:pPr eaLnBrk="1" hangingPunct="1">
              <a:buFont typeface="Arial" charset="0"/>
              <a:buNone/>
            </a:pPr>
            <a:r>
              <a:rPr lang="en-SG" smtClean="0"/>
              <a:t>gases into and out of the leaf.</a:t>
            </a:r>
          </a:p>
          <a:p>
            <a:pPr eaLnBrk="1" hangingPunct="1">
              <a:buFont typeface="Arial" charset="0"/>
              <a:buNone/>
            </a:pPr>
            <a:r>
              <a:rPr lang="en-SG" sz="2800" smtClean="0"/>
              <a:t>	</a:t>
            </a:r>
          </a:p>
          <a:p>
            <a:pPr eaLnBrk="1" hangingPunct="1">
              <a:buFont typeface="Arial" charset="0"/>
              <a:buNone/>
            </a:pPr>
            <a:r>
              <a:rPr lang="en-SG" sz="2800" smtClean="0"/>
              <a:t>	Example: On hot days, stomata can close to reduce water loss through water vapour</a:t>
            </a:r>
            <a:br>
              <a:rPr lang="en-SG" sz="2800" smtClean="0"/>
            </a:br>
            <a:r>
              <a:rPr lang="en-SG" sz="2800" smtClean="0"/>
              <a:t>escaping from the leaf, since excess evaporation causes guard cells to become flaccid.</a:t>
            </a:r>
          </a:p>
          <a:p>
            <a:pPr eaLnBrk="1" hangingPunct="1">
              <a:buFont typeface="Arial" charset="0"/>
              <a:buNone/>
            </a:pPr>
            <a:endParaRPr lang="en-SG" smtClean="0"/>
          </a:p>
        </p:txBody>
      </p:sp>
      <p:sp>
        <p:nvSpPr>
          <p:cNvPr id="54274" name="Title 1"/>
          <p:cNvSpPr>
            <a:spLocks noGrp="1"/>
          </p:cNvSpPr>
          <p:nvPr>
            <p:ph type="title"/>
          </p:nvPr>
        </p:nvSpPr>
        <p:spPr>
          <a:xfrm>
            <a:off x="428625" y="142875"/>
            <a:ext cx="8229600" cy="1143000"/>
          </a:xfrm>
        </p:spPr>
        <p:txBody>
          <a:bodyPr/>
          <a:lstStyle/>
          <a:p>
            <a:pPr eaLnBrk="1" hangingPunct="1"/>
            <a:r>
              <a:rPr lang="en-SG" smtClean="0">
                <a:latin typeface="Tempus Sans ITC"/>
              </a:rPr>
              <a:t>Stomata Control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2"/>
          <p:cNvSpPr>
            <a:spLocks noGrp="1"/>
          </p:cNvSpPr>
          <p:nvPr>
            <p:ph idx="1"/>
          </p:nvPr>
        </p:nvSpPr>
        <p:spPr/>
        <p:txBody>
          <a:bodyPr/>
          <a:lstStyle/>
          <a:p>
            <a:pPr eaLnBrk="1" hangingPunct="1"/>
            <a:r>
              <a:rPr lang="en-SG" sz="2800" smtClean="0"/>
              <a:t> Concentration of potassium ions (K</a:t>
            </a:r>
            <a:r>
              <a:rPr lang="en-SG" sz="2800" baseline="30000" smtClean="0"/>
              <a:t>+</a:t>
            </a:r>
            <a:r>
              <a:rPr lang="en-SG" sz="2800" smtClean="0"/>
              <a:t>) </a:t>
            </a:r>
            <a:r>
              <a:rPr lang="en-SG" sz="2800" u="sng" smtClean="0"/>
              <a:t>increases</a:t>
            </a:r>
            <a:r>
              <a:rPr lang="en-SG" sz="2800" smtClean="0"/>
              <a:t> in the guard cells</a:t>
            </a:r>
          </a:p>
          <a:p>
            <a:pPr eaLnBrk="1" hangingPunct="1"/>
            <a:r>
              <a:rPr lang="en-SG" sz="2800" smtClean="0"/>
              <a:t> Chloroplasts </a:t>
            </a:r>
            <a:r>
              <a:rPr lang="en-SG" sz="2800" u="sng" smtClean="0"/>
              <a:t>photosynthesise</a:t>
            </a:r>
            <a:r>
              <a:rPr lang="en-SG" sz="2800" smtClean="0"/>
              <a:t>, converting light energy from the sun into chemical energy</a:t>
            </a:r>
          </a:p>
          <a:p>
            <a:pPr eaLnBrk="1" hangingPunct="1"/>
            <a:r>
              <a:rPr lang="en-SG" sz="2800" smtClean="0"/>
              <a:t> Chemical energy used to pump K</a:t>
            </a:r>
            <a:r>
              <a:rPr lang="en-SG" sz="2800" baseline="30000" smtClean="0"/>
              <a:t>+</a:t>
            </a:r>
            <a:r>
              <a:rPr lang="en-SG" sz="2800" smtClean="0"/>
              <a:t> into the guard cells from surrounding epidermal cells, </a:t>
            </a:r>
            <a:r>
              <a:rPr lang="en-SG" sz="2800" u="sng" smtClean="0"/>
              <a:t>lowering</a:t>
            </a:r>
            <a:r>
              <a:rPr lang="en-SG" sz="2800" smtClean="0"/>
              <a:t> the </a:t>
            </a:r>
            <a:r>
              <a:rPr lang="en-SG" sz="2800" u="sng" smtClean="0"/>
              <a:t>water potential</a:t>
            </a:r>
            <a:r>
              <a:rPr lang="en-SG" sz="2800" smtClean="0"/>
              <a:t> of the guard cells</a:t>
            </a:r>
          </a:p>
          <a:p>
            <a:pPr eaLnBrk="1" hangingPunct="1"/>
            <a:r>
              <a:rPr lang="en-SG" sz="2800" smtClean="0"/>
              <a:t> Water </a:t>
            </a:r>
            <a:r>
              <a:rPr lang="en-SG" sz="2800" u="sng" smtClean="0"/>
              <a:t>enters</a:t>
            </a:r>
            <a:r>
              <a:rPr lang="en-SG" sz="2800" smtClean="0"/>
              <a:t> the guard cells by </a:t>
            </a:r>
            <a:r>
              <a:rPr lang="en-SG" sz="2800" u="sng" smtClean="0"/>
              <a:t>osmosis</a:t>
            </a:r>
            <a:r>
              <a:rPr lang="en-SG" sz="2800" smtClean="0"/>
              <a:t> so that they become </a:t>
            </a:r>
            <a:r>
              <a:rPr lang="en-SG" sz="2800" u="sng" smtClean="0"/>
              <a:t>turgid</a:t>
            </a:r>
          </a:p>
          <a:p>
            <a:pPr eaLnBrk="1" hangingPunct="1"/>
            <a:r>
              <a:rPr lang="en-SG" sz="2800" smtClean="0"/>
              <a:t> Guard cells </a:t>
            </a:r>
            <a:r>
              <a:rPr lang="en-SG" sz="2800" u="sng" smtClean="0"/>
              <a:t>curve</a:t>
            </a:r>
            <a:r>
              <a:rPr lang="en-SG" sz="2800" smtClean="0"/>
              <a:t> and the stoma </a:t>
            </a:r>
            <a:r>
              <a:rPr lang="en-SG" sz="2800" u="sng" smtClean="0"/>
              <a:t>opens</a:t>
            </a:r>
            <a:endParaRPr lang="en-SG" sz="2800" smtClean="0"/>
          </a:p>
        </p:txBody>
      </p:sp>
      <p:sp>
        <p:nvSpPr>
          <p:cNvPr id="55298" name="Title 1"/>
          <p:cNvSpPr>
            <a:spLocks noGrp="1"/>
          </p:cNvSpPr>
          <p:nvPr>
            <p:ph type="title"/>
          </p:nvPr>
        </p:nvSpPr>
        <p:spPr/>
        <p:txBody>
          <a:bodyPr/>
          <a:lstStyle/>
          <a:p>
            <a:pPr eaLnBrk="1" hangingPunct="1"/>
            <a:r>
              <a:rPr lang="en-SG" smtClean="0">
                <a:latin typeface="Tempus Sans ITC"/>
              </a:rPr>
              <a:t>Stomata Control – In Sunlight</a:t>
            </a:r>
          </a:p>
        </p:txBody>
      </p:sp>
      <p:sp>
        <p:nvSpPr>
          <p:cNvPr id="5" name="Cloud Callout 4"/>
          <p:cNvSpPr/>
          <p:nvPr/>
        </p:nvSpPr>
        <p:spPr>
          <a:xfrm>
            <a:off x="2000250" y="2143125"/>
            <a:ext cx="5072063" cy="3286125"/>
          </a:xfrm>
          <a:prstGeom prst="cloud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SG" sz="2600" dirty="0">
                <a:solidFill>
                  <a:schemeClr val="tx1"/>
                </a:solidFill>
              </a:rPr>
              <a:t>The inner wall is </a:t>
            </a:r>
            <a:r>
              <a:rPr lang="en-SG" sz="2600" u="sng" dirty="0">
                <a:solidFill>
                  <a:schemeClr val="tx1"/>
                </a:solidFill>
              </a:rPr>
              <a:t>thicker</a:t>
            </a:r>
            <a:r>
              <a:rPr lang="en-SG" sz="2600" dirty="0">
                <a:solidFill>
                  <a:schemeClr val="tx1"/>
                </a:solidFill>
              </a:rPr>
              <a:t> and </a:t>
            </a:r>
            <a:r>
              <a:rPr lang="en-SG" sz="2600" u="sng" dirty="0">
                <a:solidFill>
                  <a:schemeClr val="tx1"/>
                </a:solidFill>
              </a:rPr>
              <a:t>less stretchable</a:t>
            </a:r>
            <a:r>
              <a:rPr lang="en-SG" sz="2600" dirty="0">
                <a:solidFill>
                  <a:schemeClr val="tx1"/>
                </a:solidFill>
              </a:rPr>
              <a:t> than the outer wall. Thus, when they swell up, they will bend to one side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2"/>
          <p:cNvSpPr>
            <a:spLocks noGrp="1"/>
          </p:cNvSpPr>
          <p:nvPr>
            <p:ph idx="1"/>
          </p:nvPr>
        </p:nvSpPr>
        <p:spPr/>
        <p:txBody>
          <a:bodyPr/>
          <a:lstStyle/>
          <a:p>
            <a:pPr eaLnBrk="1" hangingPunct="1"/>
            <a:r>
              <a:rPr lang="en-SG" sz="2800" smtClean="0"/>
              <a:t>K</a:t>
            </a:r>
            <a:r>
              <a:rPr lang="en-SG" sz="2800" baseline="30000" smtClean="0"/>
              <a:t>+</a:t>
            </a:r>
            <a:r>
              <a:rPr lang="en-SG" sz="2800" smtClean="0"/>
              <a:t> accumulated in the guard cells (during the day) </a:t>
            </a:r>
            <a:r>
              <a:rPr lang="en-SG" sz="2800" u="sng" smtClean="0"/>
              <a:t>diffuse out</a:t>
            </a:r>
            <a:r>
              <a:rPr lang="en-SG" sz="2800" smtClean="0"/>
              <a:t>, increasing the water potential in the guard cells</a:t>
            </a:r>
          </a:p>
          <a:p>
            <a:pPr eaLnBrk="1" hangingPunct="1"/>
            <a:r>
              <a:rPr lang="en-SG" sz="2800" smtClean="0"/>
              <a:t> Water </a:t>
            </a:r>
            <a:r>
              <a:rPr lang="en-SG" sz="2800" u="sng" smtClean="0"/>
              <a:t>leaves</a:t>
            </a:r>
            <a:r>
              <a:rPr lang="en-SG" sz="2800" smtClean="0"/>
              <a:t> the guard cells by osmosis so that they become </a:t>
            </a:r>
            <a:r>
              <a:rPr lang="en-SG" sz="2800" u="sng" smtClean="0"/>
              <a:t>flaccid</a:t>
            </a:r>
          </a:p>
          <a:p>
            <a:pPr eaLnBrk="1" hangingPunct="1"/>
            <a:r>
              <a:rPr lang="en-SG" sz="2800" smtClean="0"/>
              <a:t> Stoma </a:t>
            </a:r>
            <a:r>
              <a:rPr lang="en-SG" sz="2800" u="sng" smtClean="0"/>
              <a:t>closes</a:t>
            </a:r>
            <a:endParaRPr lang="en-SG" sz="2800" smtClean="0"/>
          </a:p>
        </p:txBody>
      </p:sp>
      <p:sp>
        <p:nvSpPr>
          <p:cNvPr id="56322" name="Title 1"/>
          <p:cNvSpPr>
            <a:spLocks noGrp="1"/>
          </p:cNvSpPr>
          <p:nvPr>
            <p:ph type="title"/>
          </p:nvPr>
        </p:nvSpPr>
        <p:spPr/>
        <p:txBody>
          <a:bodyPr/>
          <a:lstStyle/>
          <a:p>
            <a:pPr eaLnBrk="1" hangingPunct="1"/>
            <a:r>
              <a:rPr lang="en-SG" smtClean="0">
                <a:latin typeface="Tempus Sans ITC"/>
              </a:rPr>
              <a:t>Stomata Control – In the Dark</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SG" dirty="0" smtClean="0">
                <a:latin typeface="Tempus Sans ITC" pitchFamily="82" charset="0"/>
              </a:rPr>
              <a:t>How does the Leaf get </a:t>
            </a:r>
            <a:br>
              <a:rPr lang="en-SG" dirty="0" smtClean="0">
                <a:latin typeface="Tempus Sans ITC" pitchFamily="82" charset="0"/>
              </a:rPr>
            </a:br>
            <a:r>
              <a:rPr lang="en-SG" dirty="0" smtClean="0">
                <a:latin typeface="Tempus Sans ITC" pitchFamily="82" charset="0"/>
              </a:rPr>
              <a:t>Carbon Dioxide?</a:t>
            </a:r>
            <a:endParaRPr lang="en-SG" dirty="0">
              <a:latin typeface="Tempus Sans ITC" pitchFamily="82" charset="0"/>
            </a:endParaRPr>
          </a:p>
        </p:txBody>
      </p:sp>
      <p:sp>
        <p:nvSpPr>
          <p:cNvPr id="57346" name="Content Placeholder 2"/>
          <p:cNvSpPr>
            <a:spLocks noGrp="1"/>
          </p:cNvSpPr>
          <p:nvPr>
            <p:ph idx="1"/>
          </p:nvPr>
        </p:nvSpPr>
        <p:spPr>
          <a:xfrm>
            <a:off x="357188" y="1714500"/>
            <a:ext cx="8572500" cy="4411663"/>
          </a:xfrm>
        </p:spPr>
        <p:txBody>
          <a:bodyPr/>
          <a:lstStyle/>
          <a:p>
            <a:pPr eaLnBrk="1" hangingPunct="1">
              <a:buFont typeface="Arial" charset="0"/>
              <a:buNone/>
            </a:pPr>
            <a:r>
              <a:rPr lang="en-SG" smtClean="0"/>
              <a:t>	Carbon dioxide enters the leaf through the stomata through </a:t>
            </a:r>
            <a:r>
              <a:rPr lang="en-SG" u="sng" smtClean="0"/>
              <a:t>diffusion</a:t>
            </a:r>
            <a:r>
              <a:rPr lang="en-SG" smtClean="0"/>
              <a:t>.</a:t>
            </a:r>
          </a:p>
          <a:p>
            <a:pPr eaLnBrk="1" hangingPunct="1"/>
            <a:r>
              <a:rPr lang="en-SG" sz="2600" smtClean="0"/>
              <a:t>During photosynthesis, carbon dioxide is rapidly used up</a:t>
            </a:r>
          </a:p>
          <a:p>
            <a:pPr eaLnBrk="1" hangingPunct="1"/>
            <a:r>
              <a:rPr lang="en-SG" sz="2600" smtClean="0"/>
              <a:t>Carbon dioxide concentration in the leaf is lower than that in the atmospheric air (</a:t>
            </a:r>
            <a:r>
              <a:rPr lang="en-SG" sz="2600" u="sng" smtClean="0"/>
              <a:t>diffusion gradient</a:t>
            </a:r>
            <a:r>
              <a:rPr lang="en-SG" sz="2600" smtClean="0"/>
              <a:t> of carbon dioxide)</a:t>
            </a:r>
          </a:p>
          <a:p>
            <a:pPr eaLnBrk="1" hangingPunct="1"/>
            <a:r>
              <a:rPr lang="en-SG" sz="2600" smtClean="0"/>
              <a:t>Carbon dioxide diffuses from the surrounding air through the stomata into the air spaces in the leaf</a:t>
            </a:r>
          </a:p>
          <a:p>
            <a:pPr eaLnBrk="1" hangingPunct="1"/>
            <a:r>
              <a:rPr lang="en-SG" sz="2600" smtClean="0"/>
              <a:t>Carbon dioxide dissolves into the thin film of water, which covers the mesophyll cells, then diffusing into the cells as a solution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5"/>
          <p:cNvSpPr>
            <a:spLocks noGrp="1"/>
          </p:cNvSpPr>
          <p:nvPr>
            <p:ph type="ctrTitle"/>
          </p:nvPr>
        </p:nvSpPr>
        <p:spPr/>
        <p:txBody>
          <a:bodyPr/>
          <a:lstStyle/>
          <a:p>
            <a:pPr eaLnBrk="1" hangingPunct="1"/>
            <a:r>
              <a:rPr lang="en-SG" sz="8000" smtClean="0">
                <a:latin typeface="Tempus Sans ITC"/>
              </a:rPr>
              <a:t>Photosynthesis</a:t>
            </a:r>
          </a:p>
        </p:txBody>
      </p:sp>
      <p:sp>
        <p:nvSpPr>
          <p:cNvPr id="7" name="Subtitle 6"/>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SG"/>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SG" dirty="0" smtClean="0">
                <a:latin typeface="Tempus Sans ITC" pitchFamily="82" charset="0"/>
              </a:rPr>
              <a:t>How does the Leaf get </a:t>
            </a:r>
            <a:br>
              <a:rPr lang="en-SG" dirty="0" smtClean="0">
                <a:latin typeface="Tempus Sans ITC" pitchFamily="82" charset="0"/>
              </a:rPr>
            </a:br>
            <a:r>
              <a:rPr lang="en-SG" dirty="0" smtClean="0">
                <a:latin typeface="Tempus Sans ITC" pitchFamily="82" charset="0"/>
              </a:rPr>
              <a:t>Water and Mineral Salts?</a:t>
            </a:r>
            <a:endParaRPr lang="en-SG" dirty="0">
              <a:latin typeface="Tempus Sans ITC" pitchFamily="82" charset="0"/>
            </a:endParaRPr>
          </a:p>
        </p:txBody>
      </p:sp>
      <p:sp>
        <p:nvSpPr>
          <p:cNvPr id="59394" name="Content Placeholder 2"/>
          <p:cNvSpPr>
            <a:spLocks noGrp="1"/>
          </p:cNvSpPr>
          <p:nvPr>
            <p:ph idx="1"/>
          </p:nvPr>
        </p:nvSpPr>
        <p:spPr/>
        <p:txBody>
          <a:bodyPr/>
          <a:lstStyle/>
          <a:p>
            <a:pPr eaLnBrk="1" hangingPunct="1">
              <a:buFont typeface="Arial" charset="0"/>
              <a:buNone/>
            </a:pPr>
            <a:r>
              <a:rPr lang="en-SG" smtClean="0"/>
              <a:t>Water and Mineral salts are transported by the xylem to the leaf</a:t>
            </a:r>
          </a:p>
          <a:p>
            <a:pPr eaLnBrk="1" hangingPunct="1"/>
            <a:r>
              <a:rPr lang="en-SG" sz="2600" smtClean="0"/>
              <a:t>Xylem + Phloem = vascular bundle in veins</a:t>
            </a:r>
          </a:p>
          <a:p>
            <a:pPr eaLnBrk="1" hangingPunct="1"/>
            <a:r>
              <a:rPr lang="en-SG" sz="2600" u="sng" smtClean="0"/>
              <a:t>Xylem</a:t>
            </a:r>
            <a:r>
              <a:rPr lang="en-SG" sz="2600" smtClean="0"/>
              <a:t>: transports water and dissolved mineral salts from the roots to the mesophyll cells. Water and dissolved minerals then move from cell to cell by osmosis.</a:t>
            </a:r>
          </a:p>
          <a:p>
            <a:pPr eaLnBrk="1" hangingPunct="1"/>
            <a:r>
              <a:rPr lang="en-SG" sz="2600" u="sng" smtClean="0"/>
              <a:t>Phloem</a:t>
            </a:r>
            <a:r>
              <a:rPr lang="en-SG" sz="2600" smtClean="0"/>
              <a:t>: transports sugars made in the leaf to other parts of the plant.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SG" smtClean="0">
                <a:latin typeface="Tempus Sans ITC"/>
              </a:rPr>
              <a:t>Where do plants get their food?</a:t>
            </a:r>
          </a:p>
        </p:txBody>
      </p:sp>
      <p:sp>
        <p:nvSpPr>
          <p:cNvPr id="4" name="Rectangle 3"/>
          <p:cNvSpPr/>
          <p:nvPr/>
        </p:nvSpPr>
        <p:spPr>
          <a:xfrm>
            <a:off x="1214414" y="1285860"/>
            <a:ext cx="6640216" cy="1323439"/>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8000" b="1" dirty="0">
                <a:ln/>
                <a:solidFill>
                  <a:schemeClr val="accent3">
                    <a:lumMod val="75000"/>
                  </a:schemeClr>
                </a:solidFill>
                <a:latin typeface="+mn-lt"/>
                <a:cs typeface="+mn-cs"/>
              </a:rPr>
              <a:t>Photosynthesis</a:t>
            </a:r>
          </a:p>
        </p:txBody>
      </p:sp>
      <p:pic>
        <p:nvPicPr>
          <p:cNvPr id="14" name="Picture 6" descr="leafwithlabels"/>
          <p:cNvPicPr>
            <a:picLocks noGrp="1" noChangeAspect="1" noChangeArrowheads="1"/>
          </p:cNvPicPr>
          <p:nvPr>
            <p:ph idx="1"/>
          </p:nvPr>
        </p:nvPicPr>
        <p:blipFill>
          <a:blip r:embed="rId2"/>
          <a:srcRect/>
          <a:stretch>
            <a:fillRect/>
          </a:stretch>
        </p:blipFill>
        <p:spPr>
          <a:xfrm>
            <a:off x="1785938" y="2786063"/>
            <a:ext cx="5465762" cy="36433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SG" smtClean="0">
                <a:latin typeface="Tempus Sans ITC"/>
              </a:rPr>
              <a:t>Definition of Photosynthesis</a:t>
            </a:r>
          </a:p>
        </p:txBody>
      </p:sp>
      <p:sp>
        <p:nvSpPr>
          <p:cNvPr id="6" name="Oval 5"/>
          <p:cNvSpPr/>
          <p:nvPr/>
        </p:nvSpPr>
        <p:spPr>
          <a:xfrm>
            <a:off x="1143000" y="1571625"/>
            <a:ext cx="7358063" cy="4500563"/>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SG" sz="2800" dirty="0">
                <a:solidFill>
                  <a:schemeClr val="tx1"/>
                </a:solidFill>
              </a:rPr>
              <a:t>Photosynthesis is the </a:t>
            </a:r>
            <a:r>
              <a:rPr lang="en-SG" sz="2800" u="sng" dirty="0">
                <a:solidFill>
                  <a:schemeClr val="tx1"/>
                </a:solidFill>
              </a:rPr>
              <a:t>multi-step</a:t>
            </a:r>
            <a:r>
              <a:rPr lang="en-SG" sz="2800" dirty="0">
                <a:solidFill>
                  <a:schemeClr val="tx1"/>
                </a:solidFill>
              </a:rPr>
              <a:t> process in which </a:t>
            </a:r>
            <a:r>
              <a:rPr lang="en-SG" sz="2800" u="sng" dirty="0">
                <a:solidFill>
                  <a:schemeClr val="tx1"/>
                </a:solidFill>
              </a:rPr>
              <a:t>light energy</a:t>
            </a:r>
            <a:r>
              <a:rPr lang="en-SG" sz="2800" dirty="0">
                <a:solidFill>
                  <a:schemeClr val="tx1"/>
                </a:solidFill>
              </a:rPr>
              <a:t> absorbed by </a:t>
            </a:r>
            <a:r>
              <a:rPr lang="en-SG" sz="2800" u="sng" dirty="0">
                <a:solidFill>
                  <a:schemeClr val="tx1"/>
                </a:solidFill>
              </a:rPr>
              <a:t>chlorophyll</a:t>
            </a:r>
            <a:r>
              <a:rPr lang="en-SG" sz="2800" dirty="0">
                <a:solidFill>
                  <a:schemeClr val="tx1"/>
                </a:solidFill>
              </a:rPr>
              <a:t> is transformed into </a:t>
            </a:r>
            <a:r>
              <a:rPr lang="en-SG" sz="2800" u="sng" dirty="0">
                <a:solidFill>
                  <a:schemeClr val="tx1"/>
                </a:solidFill>
              </a:rPr>
              <a:t>chemical energy</a:t>
            </a:r>
            <a:r>
              <a:rPr lang="en-SG" sz="2800" dirty="0">
                <a:solidFill>
                  <a:schemeClr val="tx1"/>
                </a:solidFill>
              </a:rPr>
              <a:t>, which is used to synthesise </a:t>
            </a:r>
            <a:r>
              <a:rPr lang="en-SG" sz="2800" u="sng" dirty="0">
                <a:solidFill>
                  <a:schemeClr val="tx1"/>
                </a:solidFill>
              </a:rPr>
              <a:t>carbohydrates</a:t>
            </a:r>
            <a:r>
              <a:rPr lang="en-SG" sz="2800" dirty="0">
                <a:solidFill>
                  <a:schemeClr val="tx1"/>
                </a:solidFill>
              </a:rPr>
              <a:t> from </a:t>
            </a:r>
            <a:r>
              <a:rPr lang="en-SG" sz="2800" u="sng" dirty="0">
                <a:solidFill>
                  <a:schemeClr val="tx1"/>
                </a:solidFill>
              </a:rPr>
              <a:t>water</a:t>
            </a:r>
            <a:r>
              <a:rPr lang="en-SG" sz="2800" dirty="0">
                <a:solidFill>
                  <a:schemeClr val="tx1"/>
                </a:solidFill>
              </a:rPr>
              <a:t> and </a:t>
            </a:r>
            <a:r>
              <a:rPr lang="en-SG" sz="2800" u="sng" dirty="0">
                <a:solidFill>
                  <a:schemeClr val="tx1"/>
                </a:solidFill>
              </a:rPr>
              <a:t>carbon dioxide</a:t>
            </a:r>
            <a:r>
              <a:rPr lang="en-SG" sz="2800" dirty="0">
                <a:solidFill>
                  <a:schemeClr val="tx1"/>
                </a:solidFill>
              </a:rPr>
              <a:t>. </a:t>
            </a:r>
            <a:r>
              <a:rPr lang="en-SG" sz="2800" u="sng" dirty="0">
                <a:solidFill>
                  <a:schemeClr val="tx1"/>
                </a:solidFill>
              </a:rPr>
              <a:t>Oxygen</a:t>
            </a:r>
            <a:r>
              <a:rPr lang="en-SG" sz="2800" dirty="0">
                <a:solidFill>
                  <a:schemeClr val="tx1"/>
                </a:solidFill>
              </a:rPr>
              <a:t> is released during the process.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SG" smtClean="0">
                <a:latin typeface="Tempus Sans ITC"/>
              </a:rPr>
              <a:t>Study of Photosynthesis</a:t>
            </a:r>
          </a:p>
        </p:txBody>
      </p:sp>
      <p:pic>
        <p:nvPicPr>
          <p:cNvPr id="21506" name="Content Placeholder 3" descr="Figure 7.4.jpg"/>
          <p:cNvPicPr>
            <a:picLocks noGrp="1" noChangeAspect="1"/>
          </p:cNvPicPr>
          <p:nvPr>
            <p:ph idx="1"/>
          </p:nvPr>
        </p:nvPicPr>
        <p:blipFill>
          <a:blip r:embed="rId3"/>
          <a:srcRect/>
          <a:stretch>
            <a:fillRect/>
          </a:stretch>
        </p:blipFill>
        <p:spPr>
          <a:xfrm>
            <a:off x="285750" y="1357313"/>
            <a:ext cx="1357313" cy="2203450"/>
          </a:xfrm>
        </p:spPr>
      </p:pic>
      <p:pic>
        <p:nvPicPr>
          <p:cNvPr id="21507" name="Picture 5" descr="Figure 7.6.jpg"/>
          <p:cNvPicPr>
            <a:picLocks noChangeAspect="1"/>
          </p:cNvPicPr>
          <p:nvPr/>
        </p:nvPicPr>
        <p:blipFill>
          <a:blip r:embed="rId4"/>
          <a:srcRect/>
          <a:stretch>
            <a:fillRect/>
          </a:stretch>
        </p:blipFill>
        <p:spPr bwMode="auto">
          <a:xfrm>
            <a:off x="6286500" y="1428750"/>
            <a:ext cx="1955800" cy="1670050"/>
          </a:xfrm>
          <a:prstGeom prst="rect">
            <a:avLst/>
          </a:prstGeom>
          <a:noFill/>
          <a:ln w="9525">
            <a:noFill/>
            <a:miter lim="800000"/>
            <a:headEnd/>
            <a:tailEnd/>
          </a:ln>
        </p:spPr>
      </p:pic>
      <p:pic>
        <p:nvPicPr>
          <p:cNvPr id="21508" name="Picture 6" descr="Figure 7.7.jpg"/>
          <p:cNvPicPr>
            <a:picLocks noChangeAspect="1"/>
          </p:cNvPicPr>
          <p:nvPr/>
        </p:nvPicPr>
        <p:blipFill>
          <a:blip r:embed="rId5"/>
          <a:srcRect/>
          <a:stretch>
            <a:fillRect/>
          </a:stretch>
        </p:blipFill>
        <p:spPr bwMode="auto">
          <a:xfrm>
            <a:off x="928688" y="3786188"/>
            <a:ext cx="2876550" cy="2208212"/>
          </a:xfrm>
          <a:prstGeom prst="rect">
            <a:avLst/>
          </a:prstGeom>
          <a:noFill/>
          <a:ln w="9525">
            <a:noFill/>
            <a:miter lim="800000"/>
            <a:headEnd/>
            <a:tailEnd/>
          </a:ln>
        </p:spPr>
      </p:pic>
      <p:sp>
        <p:nvSpPr>
          <p:cNvPr id="21509" name="TextBox 7"/>
          <p:cNvSpPr txBox="1">
            <a:spLocks noChangeArrowheads="1"/>
          </p:cNvSpPr>
          <p:nvPr/>
        </p:nvSpPr>
        <p:spPr bwMode="auto">
          <a:xfrm>
            <a:off x="1571625" y="2000250"/>
            <a:ext cx="1108075" cy="830263"/>
          </a:xfrm>
          <a:prstGeom prst="rect">
            <a:avLst/>
          </a:prstGeom>
          <a:noFill/>
          <a:ln w="9525">
            <a:solidFill>
              <a:schemeClr val="tx1"/>
            </a:solidFill>
            <a:miter lim="800000"/>
            <a:headEnd/>
            <a:tailEnd/>
          </a:ln>
        </p:spPr>
        <p:txBody>
          <a:bodyPr wrap="none">
            <a:spAutoFit/>
          </a:bodyPr>
          <a:lstStyle/>
          <a:p>
            <a:r>
              <a:rPr lang="en-SG" sz="2400">
                <a:latin typeface="Calibri" pitchFamily="34" charset="0"/>
              </a:rPr>
              <a:t>Test for</a:t>
            </a:r>
          </a:p>
          <a:p>
            <a:r>
              <a:rPr lang="en-SG" sz="2400">
                <a:latin typeface="Calibri" pitchFamily="34" charset="0"/>
              </a:rPr>
              <a:t>Starch</a:t>
            </a:r>
          </a:p>
        </p:txBody>
      </p:sp>
      <p:grpSp>
        <p:nvGrpSpPr>
          <p:cNvPr id="21510" name="Group 11"/>
          <p:cNvGrpSpPr>
            <a:grpSpLocks/>
          </p:cNvGrpSpPr>
          <p:nvPr/>
        </p:nvGrpSpPr>
        <p:grpSpPr bwMode="auto">
          <a:xfrm>
            <a:off x="2928938" y="1643063"/>
            <a:ext cx="3125787" cy="1584325"/>
            <a:chOff x="3286116" y="1643050"/>
            <a:chExt cx="3125076" cy="1584293"/>
          </a:xfrm>
        </p:grpSpPr>
        <p:pic>
          <p:nvPicPr>
            <p:cNvPr id="21520" name="Picture 4" descr="Figure 7.5.jpg"/>
            <p:cNvPicPr>
              <a:picLocks noChangeAspect="1"/>
            </p:cNvPicPr>
            <p:nvPr/>
          </p:nvPicPr>
          <p:blipFill>
            <a:blip r:embed="rId6"/>
            <a:srcRect/>
            <a:stretch>
              <a:fillRect/>
            </a:stretch>
          </p:blipFill>
          <p:spPr bwMode="auto">
            <a:xfrm>
              <a:off x="3286116" y="1643050"/>
              <a:ext cx="2113575" cy="1584293"/>
            </a:xfrm>
            <a:prstGeom prst="rect">
              <a:avLst/>
            </a:prstGeom>
            <a:noFill/>
            <a:ln w="9525">
              <a:noFill/>
              <a:miter lim="800000"/>
              <a:headEnd/>
              <a:tailEnd/>
            </a:ln>
          </p:spPr>
        </p:pic>
        <p:sp>
          <p:nvSpPr>
            <p:cNvPr id="21521" name="TextBox 8"/>
            <p:cNvSpPr txBox="1">
              <a:spLocks noChangeArrowheads="1"/>
            </p:cNvSpPr>
            <p:nvPr/>
          </p:nvSpPr>
          <p:spPr bwMode="auto">
            <a:xfrm>
              <a:off x="5214942" y="2285992"/>
              <a:ext cx="1196250" cy="830980"/>
            </a:xfrm>
            <a:prstGeom prst="rect">
              <a:avLst/>
            </a:prstGeom>
            <a:noFill/>
            <a:ln w="9525">
              <a:solidFill>
                <a:schemeClr val="tx1"/>
              </a:solidFill>
              <a:miter lim="800000"/>
              <a:headEnd/>
              <a:tailEnd/>
            </a:ln>
          </p:spPr>
          <p:txBody>
            <a:bodyPr wrap="none">
              <a:spAutoFit/>
            </a:bodyPr>
            <a:lstStyle/>
            <a:p>
              <a:r>
                <a:rPr lang="en-SG" sz="2400">
                  <a:latin typeface="Calibri" pitchFamily="34" charset="0"/>
                </a:rPr>
                <a:t>Test for</a:t>
              </a:r>
            </a:p>
            <a:p>
              <a:r>
                <a:rPr lang="en-SG" sz="2400">
                  <a:latin typeface="Calibri" pitchFamily="34" charset="0"/>
                </a:rPr>
                <a:t>Sunlight</a:t>
              </a:r>
            </a:p>
          </p:txBody>
        </p:sp>
      </p:grpSp>
      <p:sp>
        <p:nvSpPr>
          <p:cNvPr id="21511" name="TextBox 9"/>
          <p:cNvSpPr txBox="1">
            <a:spLocks noChangeArrowheads="1"/>
          </p:cNvSpPr>
          <p:nvPr/>
        </p:nvSpPr>
        <p:spPr bwMode="auto">
          <a:xfrm>
            <a:off x="7358063" y="2714625"/>
            <a:ext cx="1604962" cy="830263"/>
          </a:xfrm>
          <a:prstGeom prst="rect">
            <a:avLst/>
          </a:prstGeom>
          <a:noFill/>
          <a:ln w="9525">
            <a:solidFill>
              <a:schemeClr val="tx1"/>
            </a:solidFill>
            <a:miter lim="800000"/>
            <a:headEnd/>
            <a:tailEnd/>
          </a:ln>
        </p:spPr>
        <p:txBody>
          <a:bodyPr wrap="none">
            <a:spAutoFit/>
          </a:bodyPr>
          <a:lstStyle/>
          <a:p>
            <a:r>
              <a:rPr lang="en-SG" sz="2400">
                <a:latin typeface="Calibri" pitchFamily="34" charset="0"/>
              </a:rPr>
              <a:t>Test for</a:t>
            </a:r>
          </a:p>
          <a:p>
            <a:r>
              <a:rPr lang="en-SG" sz="2400">
                <a:latin typeface="Calibri" pitchFamily="34" charset="0"/>
              </a:rPr>
              <a:t>Chlorophyll</a:t>
            </a:r>
          </a:p>
        </p:txBody>
      </p:sp>
      <p:sp>
        <p:nvSpPr>
          <p:cNvPr id="21512" name="TextBox 10"/>
          <p:cNvSpPr txBox="1">
            <a:spLocks noChangeArrowheads="1"/>
          </p:cNvSpPr>
          <p:nvPr/>
        </p:nvSpPr>
        <p:spPr bwMode="auto">
          <a:xfrm>
            <a:off x="3857625" y="4357688"/>
            <a:ext cx="1119188" cy="1200150"/>
          </a:xfrm>
          <a:prstGeom prst="rect">
            <a:avLst/>
          </a:prstGeom>
          <a:noFill/>
          <a:ln w="9525">
            <a:solidFill>
              <a:schemeClr val="tx1"/>
            </a:solidFill>
            <a:miter lim="800000"/>
            <a:headEnd/>
            <a:tailEnd/>
          </a:ln>
        </p:spPr>
        <p:txBody>
          <a:bodyPr wrap="none">
            <a:spAutoFit/>
          </a:bodyPr>
          <a:lstStyle/>
          <a:p>
            <a:r>
              <a:rPr lang="en-SG" sz="2400">
                <a:latin typeface="Calibri" pitchFamily="34" charset="0"/>
              </a:rPr>
              <a:t>Test for</a:t>
            </a:r>
          </a:p>
          <a:p>
            <a:r>
              <a:rPr lang="en-SG" sz="2400">
                <a:latin typeface="Calibri" pitchFamily="34" charset="0"/>
              </a:rPr>
              <a:t>Carbon</a:t>
            </a:r>
          </a:p>
          <a:p>
            <a:r>
              <a:rPr lang="en-SG" sz="2400">
                <a:latin typeface="Calibri" pitchFamily="34" charset="0"/>
              </a:rPr>
              <a:t>Dioxide</a:t>
            </a:r>
          </a:p>
        </p:txBody>
      </p:sp>
      <p:sp>
        <p:nvSpPr>
          <p:cNvPr id="21513" name="TextBox 12"/>
          <p:cNvSpPr txBox="1">
            <a:spLocks noChangeArrowheads="1"/>
          </p:cNvSpPr>
          <p:nvPr/>
        </p:nvSpPr>
        <p:spPr bwMode="auto">
          <a:xfrm>
            <a:off x="1643063" y="2786063"/>
            <a:ext cx="1022350" cy="461962"/>
          </a:xfrm>
          <a:prstGeom prst="rect">
            <a:avLst/>
          </a:prstGeom>
          <a:noFill/>
          <a:ln w="9525">
            <a:noFill/>
            <a:miter lim="800000"/>
            <a:headEnd/>
            <a:tailEnd/>
          </a:ln>
        </p:spPr>
        <p:txBody>
          <a:bodyPr wrap="none">
            <a:spAutoFit/>
          </a:bodyPr>
          <a:lstStyle/>
          <a:p>
            <a:r>
              <a:rPr lang="en-SG" sz="2400">
                <a:latin typeface="Calibri" pitchFamily="34" charset="0"/>
              </a:rPr>
              <a:t>Pg 115</a:t>
            </a:r>
          </a:p>
        </p:txBody>
      </p:sp>
      <p:sp>
        <p:nvSpPr>
          <p:cNvPr id="21514" name="TextBox 13"/>
          <p:cNvSpPr txBox="1">
            <a:spLocks noChangeArrowheads="1"/>
          </p:cNvSpPr>
          <p:nvPr/>
        </p:nvSpPr>
        <p:spPr bwMode="auto">
          <a:xfrm>
            <a:off x="3929063" y="5500688"/>
            <a:ext cx="1022350" cy="461962"/>
          </a:xfrm>
          <a:prstGeom prst="rect">
            <a:avLst/>
          </a:prstGeom>
          <a:noFill/>
          <a:ln w="9525">
            <a:noFill/>
            <a:miter lim="800000"/>
            <a:headEnd/>
            <a:tailEnd/>
          </a:ln>
        </p:spPr>
        <p:txBody>
          <a:bodyPr wrap="none">
            <a:spAutoFit/>
          </a:bodyPr>
          <a:lstStyle/>
          <a:p>
            <a:r>
              <a:rPr lang="en-SG" sz="2400">
                <a:latin typeface="Calibri" pitchFamily="34" charset="0"/>
              </a:rPr>
              <a:t>Pg 117</a:t>
            </a:r>
          </a:p>
        </p:txBody>
      </p:sp>
      <p:sp>
        <p:nvSpPr>
          <p:cNvPr id="21515" name="TextBox 14"/>
          <p:cNvSpPr txBox="1">
            <a:spLocks noChangeArrowheads="1"/>
          </p:cNvSpPr>
          <p:nvPr/>
        </p:nvSpPr>
        <p:spPr bwMode="auto">
          <a:xfrm>
            <a:off x="7715250" y="3500438"/>
            <a:ext cx="1022350" cy="461962"/>
          </a:xfrm>
          <a:prstGeom prst="rect">
            <a:avLst/>
          </a:prstGeom>
          <a:noFill/>
          <a:ln w="9525">
            <a:noFill/>
            <a:miter lim="800000"/>
            <a:headEnd/>
            <a:tailEnd/>
          </a:ln>
        </p:spPr>
        <p:txBody>
          <a:bodyPr wrap="none">
            <a:spAutoFit/>
          </a:bodyPr>
          <a:lstStyle/>
          <a:p>
            <a:r>
              <a:rPr lang="en-SG" sz="2400">
                <a:latin typeface="Calibri" pitchFamily="34" charset="0"/>
              </a:rPr>
              <a:t>Pg 116</a:t>
            </a:r>
          </a:p>
        </p:txBody>
      </p:sp>
      <p:sp>
        <p:nvSpPr>
          <p:cNvPr id="21516" name="TextBox 15"/>
          <p:cNvSpPr txBox="1">
            <a:spLocks noChangeArrowheads="1"/>
          </p:cNvSpPr>
          <p:nvPr/>
        </p:nvSpPr>
        <p:spPr bwMode="auto">
          <a:xfrm>
            <a:off x="5000625" y="3071813"/>
            <a:ext cx="1022350" cy="461962"/>
          </a:xfrm>
          <a:prstGeom prst="rect">
            <a:avLst/>
          </a:prstGeom>
          <a:noFill/>
          <a:ln w="9525">
            <a:noFill/>
            <a:miter lim="800000"/>
            <a:headEnd/>
            <a:tailEnd/>
          </a:ln>
        </p:spPr>
        <p:txBody>
          <a:bodyPr wrap="none">
            <a:spAutoFit/>
          </a:bodyPr>
          <a:lstStyle/>
          <a:p>
            <a:r>
              <a:rPr lang="en-SG" sz="2400">
                <a:latin typeface="Calibri" pitchFamily="34" charset="0"/>
              </a:rPr>
              <a:t>Pg 116</a:t>
            </a:r>
          </a:p>
        </p:txBody>
      </p:sp>
      <p:pic>
        <p:nvPicPr>
          <p:cNvPr id="21517" name="Picture 15" descr="Figure 7.8.jpg"/>
          <p:cNvPicPr>
            <a:picLocks noChangeAspect="1"/>
          </p:cNvPicPr>
          <p:nvPr/>
        </p:nvPicPr>
        <p:blipFill>
          <a:blip r:embed="rId7"/>
          <a:srcRect/>
          <a:stretch>
            <a:fillRect/>
          </a:stretch>
        </p:blipFill>
        <p:spPr bwMode="auto">
          <a:xfrm>
            <a:off x="5286375" y="3786188"/>
            <a:ext cx="1435100" cy="2289175"/>
          </a:xfrm>
          <a:prstGeom prst="rect">
            <a:avLst/>
          </a:prstGeom>
          <a:noFill/>
          <a:ln w="9525">
            <a:noFill/>
            <a:miter lim="800000"/>
            <a:headEnd/>
            <a:tailEnd/>
          </a:ln>
        </p:spPr>
      </p:pic>
      <p:sp>
        <p:nvSpPr>
          <p:cNvPr id="17" name="Rectangle 16"/>
          <p:cNvSpPr/>
          <p:nvPr/>
        </p:nvSpPr>
        <p:spPr>
          <a:xfrm>
            <a:off x="6858000" y="4500563"/>
            <a:ext cx="1428750" cy="107156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SG" sz="2400" dirty="0">
                <a:solidFill>
                  <a:schemeClr val="tx1"/>
                </a:solidFill>
              </a:rPr>
              <a:t>Test for Oxygen produced</a:t>
            </a:r>
          </a:p>
        </p:txBody>
      </p:sp>
      <p:sp>
        <p:nvSpPr>
          <p:cNvPr id="18" name="TextBox 17"/>
          <p:cNvSpPr txBox="1"/>
          <p:nvPr/>
        </p:nvSpPr>
        <p:spPr>
          <a:xfrm>
            <a:off x="7000875" y="5500688"/>
            <a:ext cx="1022350" cy="461962"/>
          </a:xfrm>
          <a:prstGeom prst="rect">
            <a:avLst/>
          </a:prstGeom>
          <a:noFill/>
        </p:spPr>
        <p:txBody>
          <a:bodyPr wrap="none">
            <a:spAutoFit/>
          </a:bodyPr>
          <a:lstStyle/>
          <a:p>
            <a:pPr>
              <a:defRPr/>
            </a:pPr>
            <a:r>
              <a:rPr lang="en-SG" sz="2400" dirty="0">
                <a:latin typeface="+mn-lt"/>
              </a:rPr>
              <a:t>Pg 117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SG" smtClean="0">
                <a:latin typeface="Tempus Sans ITC"/>
              </a:rPr>
              <a:t>Study of Photosynthesis – </a:t>
            </a:r>
            <a:br>
              <a:rPr lang="en-SG" smtClean="0">
                <a:latin typeface="Tempus Sans ITC"/>
              </a:rPr>
            </a:br>
            <a:r>
              <a:rPr lang="en-SG" smtClean="0">
                <a:latin typeface="Tempus Sans ITC"/>
              </a:rPr>
              <a:t>Test for Starch</a:t>
            </a:r>
          </a:p>
        </p:txBody>
      </p:sp>
      <p:sp>
        <p:nvSpPr>
          <p:cNvPr id="23554" name="Content Placeholder 2"/>
          <p:cNvSpPr>
            <a:spLocks noGrp="1"/>
          </p:cNvSpPr>
          <p:nvPr>
            <p:ph idx="1"/>
          </p:nvPr>
        </p:nvSpPr>
        <p:spPr/>
        <p:txBody>
          <a:bodyPr/>
          <a:lstStyle/>
          <a:p>
            <a:pPr>
              <a:buFont typeface="Arial" charset="0"/>
              <a:buNone/>
            </a:pPr>
            <a:r>
              <a:rPr lang="en-SG" sz="2800" smtClean="0"/>
              <a:t>Procedure:</a:t>
            </a:r>
          </a:p>
          <a:p>
            <a:r>
              <a:rPr lang="en-SG" sz="2600" smtClean="0"/>
              <a:t>Use a green leaf from a plant that has been exposed to sunlight for a few hours</a:t>
            </a:r>
          </a:p>
          <a:p>
            <a:r>
              <a:rPr lang="en-SG" sz="2600" smtClean="0"/>
              <a:t>Put the leaf in boiling water for 2 minutes. </a:t>
            </a:r>
          </a:p>
          <a:p>
            <a:r>
              <a:rPr lang="en-SG" sz="2600" smtClean="0"/>
              <a:t>Transfer the leaf to a  boiling tube containing some alcohol and place the boiling tube in a beaker of hot water for 10 minutes</a:t>
            </a:r>
          </a:p>
          <a:p>
            <a:r>
              <a:rPr lang="en-SG" sz="2600" smtClean="0"/>
              <a:t>Gently remove the brittle leaf and put it back into hot water to soften the leaf.</a:t>
            </a:r>
          </a:p>
          <a:p>
            <a:r>
              <a:rPr lang="en-SG" sz="2600" smtClean="0"/>
              <a:t>Add a few drops of iodine solution to the leaf</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SG" dirty="0" smtClean="0">
                <a:latin typeface="Tempus Sans ITC" pitchFamily="82" charset="0"/>
              </a:rPr>
              <a:t>Essential Conditions for Photosynthesis</a:t>
            </a:r>
            <a:endParaRPr lang="en-SG" dirty="0">
              <a:latin typeface="Tempus Sans ITC" pitchFamily="82" charset="0"/>
            </a:endParaRPr>
          </a:p>
        </p:txBody>
      </p:sp>
      <p:sp>
        <p:nvSpPr>
          <p:cNvPr id="24578" name="Content Placeholder 2"/>
          <p:cNvSpPr>
            <a:spLocks noGrp="1"/>
          </p:cNvSpPr>
          <p:nvPr>
            <p:ph idx="1"/>
          </p:nvPr>
        </p:nvSpPr>
        <p:spPr>
          <a:xfrm>
            <a:off x="928688" y="1928813"/>
            <a:ext cx="7758112" cy="3500437"/>
          </a:xfrm>
        </p:spPr>
        <p:txBody>
          <a:bodyPr/>
          <a:lstStyle/>
          <a:p>
            <a:pPr eaLnBrk="1" hangingPunct="1">
              <a:buFont typeface="Arial" charset="0"/>
              <a:buNone/>
            </a:pPr>
            <a:r>
              <a:rPr lang="en-SG" sz="2600" smtClean="0"/>
              <a:t>To produce starch in leaves, we need</a:t>
            </a:r>
            <a:r>
              <a:rPr lang="en-SG" sz="2400" smtClean="0"/>
              <a:t>:</a:t>
            </a:r>
          </a:p>
          <a:p>
            <a:pPr algn="ctr" eaLnBrk="1" hangingPunct="1">
              <a:buFont typeface="Arial" charset="0"/>
              <a:buNone/>
            </a:pPr>
            <a:r>
              <a:rPr lang="en-SG" u="sng" smtClean="0"/>
              <a:t>Light energy</a:t>
            </a:r>
            <a:r>
              <a:rPr lang="en-SG" smtClean="0"/>
              <a:t> (Sunlight)</a:t>
            </a:r>
          </a:p>
          <a:p>
            <a:pPr algn="ctr" eaLnBrk="1" hangingPunct="1">
              <a:buFont typeface="Arial" charset="0"/>
              <a:buNone/>
            </a:pPr>
            <a:r>
              <a:rPr lang="en-SG" u="sng" smtClean="0"/>
              <a:t>Carbon Dioxide</a:t>
            </a:r>
          </a:p>
          <a:p>
            <a:pPr algn="ctr" eaLnBrk="1" hangingPunct="1">
              <a:buFont typeface="Arial" charset="0"/>
              <a:buNone/>
            </a:pPr>
            <a:r>
              <a:rPr lang="en-SG" u="sng" smtClean="0"/>
              <a:t>Chlorophyll</a:t>
            </a:r>
          </a:p>
          <a:p>
            <a:pPr algn="ctr" eaLnBrk="1" hangingPunct="1">
              <a:buFont typeface="Arial" charset="0"/>
              <a:buNone/>
            </a:pPr>
            <a:r>
              <a:rPr lang="en-SG" u="sng" smtClean="0"/>
              <a:t>Water</a:t>
            </a:r>
          </a:p>
          <a:p>
            <a:pPr algn="ctr" eaLnBrk="1" hangingPunct="1">
              <a:buFont typeface="Arial" charset="0"/>
              <a:buNone/>
            </a:pPr>
            <a:r>
              <a:rPr lang="en-SG" smtClean="0"/>
              <a:t>Suitable </a:t>
            </a:r>
            <a:r>
              <a:rPr lang="en-SG" u="sng" smtClean="0"/>
              <a:t>Temperature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2189</TotalTime>
  <Words>1878</Words>
  <Application>Microsoft Office PowerPoint</Application>
  <PresentationFormat>On-screen Show (4:3)</PresentationFormat>
  <Paragraphs>278</Paragraphs>
  <Slides>40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新細明體</vt:lpstr>
      <vt:lpstr>Arial</vt:lpstr>
      <vt:lpstr>Calibri</vt:lpstr>
      <vt:lpstr>Symbol</vt:lpstr>
      <vt:lpstr>Tempus Sans ITC</vt:lpstr>
      <vt:lpstr>Verdana</vt:lpstr>
      <vt:lpstr>Wingdings</vt:lpstr>
      <vt:lpstr>Office Theme</vt:lpstr>
      <vt:lpstr>Nutrition in Plants</vt:lpstr>
      <vt:lpstr>Learning Objectives</vt:lpstr>
      <vt:lpstr>Types of Nutrition</vt:lpstr>
      <vt:lpstr>Photosynthesis</vt:lpstr>
      <vt:lpstr>Where do plants get their food?</vt:lpstr>
      <vt:lpstr>Definition of Photosynthesis</vt:lpstr>
      <vt:lpstr>Study of Photosynthesis</vt:lpstr>
      <vt:lpstr>Study of Photosynthesis –  Test for Starch</vt:lpstr>
      <vt:lpstr>Essential Conditions for Photosynthesis</vt:lpstr>
      <vt:lpstr>Equation for Photosynthesis</vt:lpstr>
      <vt:lpstr>Stages of Photosynthesis</vt:lpstr>
      <vt:lpstr>Stages of Photosynthesis –  Light-dependent Stage</vt:lpstr>
      <vt:lpstr>Stages of Photosynthesis –  Light-independent Stage</vt:lpstr>
      <vt:lpstr>Absorption Spectrum</vt:lpstr>
      <vt:lpstr>Absorption Spectrum (cont)</vt:lpstr>
      <vt:lpstr>Light</vt:lpstr>
      <vt:lpstr>Light Absorption Spectrum</vt:lpstr>
      <vt:lpstr>Limiting Factors</vt:lpstr>
      <vt:lpstr>Limiting Factors – Light Intensity</vt:lpstr>
      <vt:lpstr>Limiting Factors – Concentration of Carbon dioxide</vt:lpstr>
      <vt:lpstr>Limiting Factors - Temperature</vt:lpstr>
      <vt:lpstr>Limiting Factors – Graphs</vt:lpstr>
      <vt:lpstr>Limiting Factors – Graphs</vt:lpstr>
      <vt:lpstr>Limiting Factors – Graphs</vt:lpstr>
      <vt:lpstr>Compensation Point</vt:lpstr>
      <vt:lpstr>Fates of Glucose</vt:lpstr>
      <vt:lpstr>Importance of Photosynthesis</vt:lpstr>
      <vt:lpstr>Leaf Structure and Function</vt:lpstr>
      <vt:lpstr>External Features of Leaf</vt:lpstr>
      <vt:lpstr>Adaptations for Photosynthesis</vt:lpstr>
      <vt:lpstr>Adaptations for Photosynthesis (cont)</vt:lpstr>
      <vt:lpstr>Adaptations for Photosynthesis (cont)</vt:lpstr>
      <vt:lpstr>Internal Structure of Lamina</vt:lpstr>
      <vt:lpstr>Function of Guard cells</vt:lpstr>
      <vt:lpstr>Function of Guard cells (cont)</vt:lpstr>
      <vt:lpstr>Stomata Control</vt:lpstr>
      <vt:lpstr>Stomata Control – In Sunlight</vt:lpstr>
      <vt:lpstr>Stomata Control – In the Dark</vt:lpstr>
      <vt:lpstr>How does the Leaf get  Carbon Dioxide?</vt:lpstr>
      <vt:lpstr>How does the Leaf get  Water and Mineral Salts?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Melissa</dc:creator>
  <cp:lastModifiedBy>6 B</cp:lastModifiedBy>
  <cp:revision>184</cp:revision>
  <dcterms:created xsi:type="dcterms:W3CDTF">2009-07-01T00:15:35Z</dcterms:created>
  <dcterms:modified xsi:type="dcterms:W3CDTF">2020-03-14T04:34:03Z</dcterms:modified>
</cp:coreProperties>
</file>